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45"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494" r:id="rId4"/>
    <p:sldId id="495" r:id="rId5"/>
    <p:sldId id="496" r:id="rId6"/>
    <p:sldId id="419" r:id="rId7"/>
    <p:sldId id="498" r:id="rId8"/>
    <p:sldId id="497" r:id="rId9"/>
    <p:sldId id="499" r:id="rId10"/>
    <p:sldId id="500" r:id="rId11"/>
    <p:sldId id="501" r:id="rId12"/>
    <p:sldId id="502" r:id="rId13"/>
    <p:sldId id="503" r:id="rId14"/>
    <p:sldId id="504" r:id="rId15"/>
    <p:sldId id="505" r:id="rId16"/>
    <p:sldId id="506" r:id="rId17"/>
    <p:sldId id="507" r:id="rId18"/>
    <p:sldId id="508" r:id="rId19"/>
    <p:sldId id="509" r:id="rId20"/>
    <p:sldId id="421" r:id="rId21"/>
    <p:sldId id="434" r:id="rId22"/>
    <p:sldId id="435" r:id="rId23"/>
    <p:sldId id="436" r:id="rId24"/>
    <p:sldId id="437" r:id="rId25"/>
    <p:sldId id="438" r:id="rId26"/>
    <p:sldId id="439" r:id="rId27"/>
    <p:sldId id="440" r:id="rId28"/>
    <p:sldId id="441" r:id="rId29"/>
    <p:sldId id="442" r:id="rId30"/>
    <p:sldId id="443" r:id="rId31"/>
    <p:sldId id="444" r:id="rId32"/>
    <p:sldId id="445" r:id="rId33"/>
    <p:sldId id="446" r:id="rId34"/>
    <p:sldId id="422" r:id="rId35"/>
    <p:sldId id="510" r:id="rId36"/>
    <p:sldId id="511" r:id="rId37"/>
    <p:sldId id="512" r:id="rId38"/>
    <p:sldId id="513" r:id="rId39"/>
    <p:sldId id="514" r:id="rId40"/>
    <p:sldId id="515" r:id="rId41"/>
    <p:sldId id="516" r:id="rId42"/>
    <p:sldId id="517" r:id="rId43"/>
    <p:sldId id="518" r:id="rId44"/>
    <p:sldId id="423" r:id="rId45"/>
    <p:sldId id="447" r:id="rId46"/>
    <p:sldId id="448" r:id="rId47"/>
    <p:sldId id="449" r:id="rId48"/>
    <p:sldId id="450" r:id="rId49"/>
    <p:sldId id="451" r:id="rId50"/>
    <p:sldId id="452" r:id="rId51"/>
    <p:sldId id="453" r:id="rId52"/>
    <p:sldId id="454" r:id="rId53"/>
    <p:sldId id="424" r:id="rId54"/>
    <p:sldId id="519" r:id="rId55"/>
    <p:sldId id="425" r:id="rId56"/>
    <p:sldId id="455" r:id="rId57"/>
    <p:sldId id="456" r:id="rId58"/>
    <p:sldId id="457" r:id="rId59"/>
    <p:sldId id="426" r:id="rId60"/>
    <p:sldId id="520" r:id="rId61"/>
    <p:sldId id="521" r:id="rId62"/>
    <p:sldId id="522" r:id="rId63"/>
    <p:sldId id="427" r:id="rId64"/>
    <p:sldId id="458" r:id="rId65"/>
    <p:sldId id="459" r:id="rId66"/>
    <p:sldId id="460" r:id="rId67"/>
    <p:sldId id="428" r:id="rId68"/>
    <p:sldId id="523" r:id="rId69"/>
    <p:sldId id="524" r:id="rId70"/>
    <p:sldId id="525" r:id="rId71"/>
    <p:sldId id="526" r:id="rId72"/>
    <p:sldId id="527" r:id="rId73"/>
    <p:sldId id="528" r:id="rId74"/>
    <p:sldId id="529" r:id="rId75"/>
    <p:sldId id="530" r:id="rId76"/>
    <p:sldId id="531" r:id="rId77"/>
    <p:sldId id="532" r:id="rId78"/>
    <p:sldId id="533" r:id="rId79"/>
    <p:sldId id="534" r:id="rId80"/>
    <p:sldId id="535" r:id="rId81"/>
    <p:sldId id="536" r:id="rId82"/>
    <p:sldId id="429" r:id="rId83"/>
    <p:sldId id="461" r:id="rId84"/>
    <p:sldId id="462" r:id="rId85"/>
    <p:sldId id="464" r:id="rId86"/>
    <p:sldId id="465" r:id="rId87"/>
    <p:sldId id="466" r:id="rId88"/>
    <p:sldId id="467" r:id="rId89"/>
    <p:sldId id="468" r:id="rId90"/>
    <p:sldId id="469" r:id="rId91"/>
    <p:sldId id="470" r:id="rId92"/>
    <p:sldId id="471" r:id="rId93"/>
    <p:sldId id="472" r:id="rId94"/>
    <p:sldId id="473" r:id="rId95"/>
    <p:sldId id="474" r:id="rId96"/>
    <p:sldId id="475" r:id="rId97"/>
    <p:sldId id="430" r:id="rId98"/>
    <p:sldId id="537" r:id="rId99"/>
    <p:sldId id="538" r:id="rId100"/>
    <p:sldId id="539" r:id="rId101"/>
    <p:sldId id="540" r:id="rId102"/>
    <p:sldId id="542" r:id="rId103"/>
    <p:sldId id="543" r:id="rId104"/>
    <p:sldId id="544" r:id="rId105"/>
    <p:sldId id="545" r:id="rId106"/>
    <p:sldId id="546" r:id="rId107"/>
    <p:sldId id="431" r:id="rId108"/>
    <p:sldId id="476" r:id="rId109"/>
    <p:sldId id="477" r:id="rId110"/>
    <p:sldId id="478" r:id="rId111"/>
    <p:sldId id="479" r:id="rId112"/>
    <p:sldId id="480" r:id="rId113"/>
    <p:sldId id="481" r:id="rId114"/>
    <p:sldId id="482" r:id="rId115"/>
    <p:sldId id="432" r:id="rId116"/>
    <p:sldId id="547" r:id="rId117"/>
    <p:sldId id="548" r:id="rId118"/>
    <p:sldId id="549" r:id="rId119"/>
    <p:sldId id="554" r:id="rId120"/>
    <p:sldId id="550" r:id="rId121"/>
    <p:sldId id="555" r:id="rId122"/>
    <p:sldId id="556" r:id="rId123"/>
    <p:sldId id="557" r:id="rId124"/>
    <p:sldId id="551" r:id="rId125"/>
    <p:sldId id="558" r:id="rId126"/>
    <p:sldId id="552" r:id="rId127"/>
    <p:sldId id="559" r:id="rId128"/>
    <p:sldId id="553" r:id="rId129"/>
    <p:sldId id="560" r:id="rId130"/>
    <p:sldId id="561" r:id="rId131"/>
    <p:sldId id="562" r:id="rId132"/>
    <p:sldId id="433" r:id="rId133"/>
    <p:sldId id="483" r:id="rId134"/>
    <p:sldId id="484" r:id="rId135"/>
    <p:sldId id="485" r:id="rId136"/>
    <p:sldId id="486" r:id="rId137"/>
    <p:sldId id="487" r:id="rId138"/>
    <p:sldId id="488" r:id="rId139"/>
    <p:sldId id="489" r:id="rId140"/>
    <p:sldId id="490" r:id="rId141"/>
    <p:sldId id="491" r:id="rId142"/>
    <p:sldId id="492" r:id="rId143"/>
    <p:sldId id="493"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C1B"/>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7" autoAdjust="0"/>
    <p:restoredTop sz="94638" autoAdjust="0"/>
  </p:normalViewPr>
  <p:slideViewPr>
    <p:cSldViewPr snapToGrid="0">
      <p:cViewPr varScale="1">
        <p:scale>
          <a:sx n="156" d="100"/>
          <a:sy n="156" d="100"/>
        </p:scale>
        <p:origin x="174" y="48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a:latin typeface="Times New Roman" panose="02020603050405020304" pitchFamily="18" charset="0"/>
                <a:cs typeface="Times New Roman" panose="02020603050405020304" pitchFamily="18" charset="0"/>
              </a:defRPr>
            </a:lvl1pPr>
            <a:lvl2pPr>
              <a:buClr>
                <a:srgbClr val="287887"/>
              </a:buClr>
              <a:defRPr sz="2400">
                <a:latin typeface="Times New Roman" panose="02020603050405020304" pitchFamily="18" charset="0"/>
                <a:cs typeface="Times New Roman" panose="02020603050405020304" pitchFamily="18" charset="0"/>
              </a:defRPr>
            </a:lvl2pPr>
            <a:lvl3pPr>
              <a:buClr>
                <a:srgbClr val="287887"/>
              </a:buClr>
              <a:defRPr sz="2000">
                <a:latin typeface="Times New Roman" panose="02020603050405020304" pitchFamily="18" charset="0"/>
                <a:cs typeface="Times New Roman" panose="02020603050405020304" pitchFamily="18" charset="0"/>
              </a:defRPr>
            </a:lvl3pPr>
            <a:lvl4pPr>
              <a:buClr>
                <a:srgbClr val="287887"/>
              </a:buClr>
              <a:defRPr sz="2000">
                <a:latin typeface="Times New Roman" panose="02020603050405020304" pitchFamily="18" charset="0"/>
                <a:cs typeface="Times New Roman" panose="02020603050405020304" pitchFamily="18" charset="0"/>
              </a:defRPr>
            </a:lvl4pPr>
            <a:lvl5pPr>
              <a:buClr>
                <a:srgbClr val="287887"/>
              </a:buClr>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75.jpg"/><Relationship Id="rId5" Type="http://schemas.openxmlformats.org/officeDocument/2006/relationships/image" Target="../media/image174.wmf"/><Relationship Id="rId4" Type="http://schemas.openxmlformats.org/officeDocument/2006/relationships/oleObject" Target="../embeddings/oleObject20.bin"/></Relationships>
</file>

<file path=ppt/slides/_rels/slide101.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jpg"/><Relationship Id="rId7" Type="http://schemas.openxmlformats.org/officeDocument/2006/relationships/image" Target="../media/image177.jp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78.wmf"/><Relationship Id="rId5" Type="http://schemas.openxmlformats.org/officeDocument/2006/relationships/oleObject" Target="../embeddings/oleObject21.bin"/><Relationship Id="rId4" Type="http://schemas.openxmlformats.org/officeDocument/2006/relationships/image" Target="../media/image179.jpg"/></Relationships>
</file>

<file path=ppt/slides/_rels/slide1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image" Target="../media/image182.jpg"/><Relationship Id="rId1" Type="http://schemas.openxmlformats.org/officeDocument/2006/relationships/slideLayout" Target="../slideLayouts/slideLayout2.xml"/><Relationship Id="rId5" Type="http://schemas.openxmlformats.org/officeDocument/2006/relationships/image" Target="../media/image184.jpg"/><Relationship Id="rId4" Type="http://schemas.openxmlformats.org/officeDocument/2006/relationships/image" Target="../media/image175.jpg"/></Relationships>
</file>

<file path=ppt/slides/_rels/slide106.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85.wmf"/><Relationship Id="rId5" Type="http://schemas.openxmlformats.org/officeDocument/2006/relationships/oleObject" Target="../embeddings/oleObject22.bin"/><Relationship Id="rId4" Type="http://schemas.openxmlformats.org/officeDocument/2006/relationships/image" Target="../media/image183.jpg"/></Relationships>
</file>

<file path=ppt/slides/_rels/slide107.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jpg"/><Relationship Id="rId1" Type="http://schemas.openxmlformats.org/officeDocument/2006/relationships/slideLayout" Target="../slideLayouts/slideLayout2.xml"/><Relationship Id="rId4" Type="http://schemas.openxmlformats.org/officeDocument/2006/relationships/image" Target="../media/image188.jpg"/></Relationships>
</file>

<file path=ppt/slides/_rels/slide109.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2.xml"/><Relationship Id="rId6" Type="http://schemas.openxmlformats.org/officeDocument/2006/relationships/image" Target="../media/image193.jpg"/><Relationship Id="rId5" Type="http://schemas.openxmlformats.org/officeDocument/2006/relationships/image" Target="../media/image192.jpg"/><Relationship Id="rId4" Type="http://schemas.openxmlformats.org/officeDocument/2006/relationships/image" Target="../media/image191.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12.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2.xml"/><Relationship Id="rId4" Type="http://schemas.openxmlformats.org/officeDocument/2006/relationships/image" Target="../media/image197.jpg"/></Relationships>
</file>

<file path=ppt/slides/_rels/slide1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5.jpg"/><Relationship Id="rId1" Type="http://schemas.openxmlformats.org/officeDocument/2006/relationships/slideLayout" Target="../slideLayouts/slideLayout2.xml"/><Relationship Id="rId5" Type="http://schemas.openxmlformats.org/officeDocument/2006/relationships/image" Target="../media/image200.jpg"/><Relationship Id="rId4" Type="http://schemas.openxmlformats.org/officeDocument/2006/relationships/image" Target="../media/image19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03.jpg"/><Relationship Id="rId7" Type="http://schemas.openxmlformats.org/officeDocument/2006/relationships/image" Target="../media/image202.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4.bin"/><Relationship Id="rId5" Type="http://schemas.openxmlformats.org/officeDocument/2006/relationships/image" Target="../media/image201.wmf"/><Relationship Id="rId4" Type="http://schemas.openxmlformats.org/officeDocument/2006/relationships/oleObject" Target="../embeddings/oleObject23.bin"/></Relationships>
</file>

<file path=ppt/slides/_rels/slide117.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04.wmf"/><Relationship Id="rId4" Type="http://schemas.openxmlformats.org/officeDocument/2006/relationships/oleObject" Target="../embeddings/oleObject25.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6.jpg"/></Relationships>
</file>

<file path=ppt/slides/_rels/slide1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7.jp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23.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25.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image" Target="../media/image21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14.jp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5.jpg"/></Relationships>
</file>

<file path=ppt/slides/_rels/slide127.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28.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2.xml"/><Relationship Id="rId5" Type="http://schemas.openxmlformats.org/officeDocument/2006/relationships/image" Target="../media/image222.jpg"/><Relationship Id="rId4" Type="http://schemas.openxmlformats.org/officeDocument/2006/relationships/image" Target="../media/image221.jpg"/></Relationships>
</file>

<file path=ppt/slides/_rels/slide134.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jpg"/><Relationship Id="rId1" Type="http://schemas.openxmlformats.org/officeDocument/2006/relationships/slideLayout" Target="../slideLayouts/slideLayout2.xml"/><Relationship Id="rId5" Type="http://schemas.openxmlformats.org/officeDocument/2006/relationships/image" Target="../media/image226.jpg"/><Relationship Id="rId4" Type="http://schemas.openxmlformats.org/officeDocument/2006/relationships/image" Target="../media/image225.jpg"/></Relationships>
</file>

<file path=ppt/slides/_rels/slide136.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227.jpg"/><Relationship Id="rId1" Type="http://schemas.openxmlformats.org/officeDocument/2006/relationships/slideLayout" Target="../slideLayouts/slideLayout2.xml"/><Relationship Id="rId5" Type="http://schemas.openxmlformats.org/officeDocument/2006/relationships/image" Target="../media/image230.jpg"/><Relationship Id="rId4" Type="http://schemas.openxmlformats.org/officeDocument/2006/relationships/image" Target="../media/image229.jpg"/></Relationships>
</file>

<file path=ppt/slides/_rels/slide13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7.jpg"/><Relationship Id="rId1" Type="http://schemas.openxmlformats.org/officeDocument/2006/relationships/slideLayout" Target="../slideLayouts/slideLayout2.xml"/><Relationship Id="rId5" Type="http://schemas.openxmlformats.org/officeDocument/2006/relationships/image" Target="../media/image233.jpg"/><Relationship Id="rId4" Type="http://schemas.openxmlformats.org/officeDocument/2006/relationships/image" Target="../media/image232.jpg"/></Relationships>
</file>

<file path=ppt/slides/_rels/slide139.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2.xml"/><Relationship Id="rId4" Type="http://schemas.openxmlformats.org/officeDocument/2006/relationships/image" Target="../media/image236.jpg"/></Relationships>
</file>

<file path=ppt/slides/_rels/slide141.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2.xml"/><Relationship Id="rId5" Type="http://schemas.openxmlformats.org/officeDocument/2006/relationships/image" Target="../media/image238.jpg"/><Relationship Id="rId4" Type="http://schemas.openxmlformats.org/officeDocument/2006/relationships/image" Target="../media/image237.jpg"/></Relationships>
</file>

<file path=ppt/slides/_rels/slide142.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239.jpg"/><Relationship Id="rId1" Type="http://schemas.openxmlformats.org/officeDocument/2006/relationships/slideLayout" Target="../slideLayouts/slideLayout2.xml"/><Relationship Id="rId4" Type="http://schemas.openxmlformats.org/officeDocument/2006/relationships/image" Target="../media/image241.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4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4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jpg"/></Relationships>
</file>

<file path=ppt/slides/_rels/slide5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 Id="rId5" Type="http://schemas.openxmlformats.org/officeDocument/2006/relationships/image" Target="../media/image99.jpg"/><Relationship Id="rId4" Type="http://schemas.openxmlformats.org/officeDocument/2006/relationships/image" Target="../media/image98.jpg"/></Relationships>
</file>

<file path=ppt/slides/_rels/slide5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113.jpg"/><Relationship Id="rId5" Type="http://schemas.openxmlformats.org/officeDocument/2006/relationships/image" Target="../media/image112.jpg"/><Relationship Id="rId4" Type="http://schemas.openxmlformats.org/officeDocument/2006/relationships/image" Target="../media/image111.jpg"/></Relationships>
</file>

<file path=ppt/slides/_rels/slide6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 Id="rId5" Type="http://schemas.openxmlformats.org/officeDocument/2006/relationships/image" Target="../media/image117.jpg"/><Relationship Id="rId4" Type="http://schemas.openxmlformats.org/officeDocument/2006/relationships/image" Target="../media/image116.jpg"/></Relationships>
</file>

<file path=ppt/slides/_rels/slide67.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4.45"/><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2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27.wmf"/><Relationship Id="rId4" Type="http://schemas.openxmlformats.org/officeDocument/2006/relationships/oleObject" Target="../embeddings/oleObject3.bin"/></Relationships>
</file>

<file path=ppt/slides/_rels/slide74.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9.wmf"/><Relationship Id="rId4" Type="http://schemas.openxmlformats.org/officeDocument/2006/relationships/oleObject" Target="../embeddings/oleObject5.bin"/></Relationships>
</file>

<file path=ppt/slides/_rels/slide75.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3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30.wmf"/><Relationship Id="rId4" Type="http://schemas.openxmlformats.org/officeDocument/2006/relationships/oleObject" Target="../embeddings/oleObject7.bin"/></Relationships>
</file>

<file path=ppt/slides/_rels/slide76.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3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32.wmf"/><Relationship Id="rId4" Type="http://schemas.openxmlformats.org/officeDocument/2006/relationships/oleObject" Target="../embeddings/oleObject9.bin"/></Relationships>
</file>

<file path=ppt/slides/_rels/slide77.xml.rels><?xml version="1.0" encoding="UTF-8" standalone="yes"?>
<Relationships xmlns="http://schemas.openxmlformats.org/package/2006/relationships"><Relationship Id="rId3" Type="http://schemas.openxmlformats.org/officeDocument/2006/relationships/image" Target="../media/image124.45"/><Relationship Id="rId7" Type="http://schemas.openxmlformats.org/officeDocument/2006/relationships/image" Target="../media/image13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34.wmf"/><Relationship Id="rId4" Type="http://schemas.openxmlformats.org/officeDocument/2006/relationships/oleObject" Target="../embeddings/oleObject11.bin"/></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35.wmf"/><Relationship Id="rId4" Type="http://schemas.openxmlformats.org/officeDocument/2006/relationships/oleObject" Target="../embeddings/oleObject13.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36.png"/><Relationship Id="rId4" Type="http://schemas.openxmlformats.org/officeDocument/2006/relationships/image" Target="../media/image137.wmf"/></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39.png"/><Relationship Id="rId4" Type="http://schemas.openxmlformats.org/officeDocument/2006/relationships/image" Target="../media/image138.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39.png"/><Relationship Id="rId4" Type="http://schemas.openxmlformats.org/officeDocument/2006/relationships/image" Target="../media/image140.wmf"/></Relationships>
</file>

<file path=ppt/slides/_rels/slide8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 Id="rId4" Type="http://schemas.openxmlformats.org/officeDocument/2006/relationships/image" Target="../media/image143.jpg"/></Relationships>
</file>

<file path=ppt/slides/_rels/slide84.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2.jp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jpg"/></Relationships>
</file>

<file path=ppt/slides/_rels/slide85.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2.jpg"/><Relationship Id="rId1" Type="http://schemas.openxmlformats.org/officeDocument/2006/relationships/slideLayout" Target="../slideLayouts/slideLayout2.xml"/><Relationship Id="rId4" Type="http://schemas.openxmlformats.org/officeDocument/2006/relationships/image" Target="../media/image148.jpg"/></Relationships>
</file>

<file path=ppt/slides/_rels/slide86.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 Id="rId5" Type="http://schemas.openxmlformats.org/officeDocument/2006/relationships/image" Target="../media/image152.jpg"/><Relationship Id="rId4" Type="http://schemas.openxmlformats.org/officeDocument/2006/relationships/image" Target="../media/image151.jpg"/></Relationships>
</file>

<file path=ppt/slides/_rels/slide88.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0.jpg"/><Relationship Id="rId1" Type="http://schemas.openxmlformats.org/officeDocument/2006/relationships/slideLayout" Target="../slideLayouts/slideLayout2.xml"/><Relationship Id="rId5" Type="http://schemas.openxmlformats.org/officeDocument/2006/relationships/image" Target="../media/image155.jpg"/><Relationship Id="rId4" Type="http://schemas.openxmlformats.org/officeDocument/2006/relationships/image" Target="../media/image154.jpg"/></Relationships>
</file>

<file path=ppt/slides/_rels/slide89.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0.jpg"/><Relationship Id="rId1" Type="http://schemas.openxmlformats.org/officeDocument/2006/relationships/slideLayout" Target="../slideLayouts/slideLayout2.xml"/><Relationship Id="rId4" Type="http://schemas.openxmlformats.org/officeDocument/2006/relationships/image" Target="../media/image156.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0.jp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21.jp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21.jpg"/><Relationship Id="rId1" Type="http://schemas.openxmlformats.org/officeDocument/2006/relationships/slideLayout" Target="../slideLayouts/slideLayout2.xml"/><Relationship Id="rId4" Type="http://schemas.openxmlformats.org/officeDocument/2006/relationships/image" Target="../media/image163.jpg"/></Relationships>
</file>

<file path=ppt/slides/_rels/slide95.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21.jpg"/><Relationship Id="rId1" Type="http://schemas.openxmlformats.org/officeDocument/2006/relationships/slideLayout" Target="../slideLayouts/slideLayout2.xml"/><Relationship Id="rId5" Type="http://schemas.openxmlformats.org/officeDocument/2006/relationships/image" Target="../media/image165.jpg"/><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 Id="rId4" Type="http://schemas.openxmlformats.org/officeDocument/2006/relationships/image" Target="../media/image166.jpg"/></Relationships>
</file>

<file path=ppt/slides/_rels/slide97.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69.jpg"/></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169.jpg"/><Relationship Id="rId7" Type="http://schemas.openxmlformats.org/officeDocument/2006/relationships/image" Target="../media/image17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170.wmf"/><Relationship Id="rId10" Type="http://schemas.openxmlformats.org/officeDocument/2006/relationships/image" Target="../media/image173.png"/><Relationship Id="rId4" Type="http://schemas.openxmlformats.org/officeDocument/2006/relationships/oleObject" Target="../embeddings/oleObject17.bin"/><Relationship Id="rId9" Type="http://schemas.openxmlformats.org/officeDocument/2006/relationships/image" Target="../media/image172.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446" y="393793"/>
            <a:ext cx="6922546" cy="1581845"/>
          </a:xfrm>
          <a:noFill/>
        </p:spPr>
        <p:txBody>
          <a:bodyPr>
            <a:normAutofit/>
          </a:bodyPr>
          <a:lstStyle/>
          <a:p>
            <a:pPr algn="l"/>
            <a:r>
              <a:rPr lang="en-US" sz="4000" dirty="0"/>
              <a:t>CHAPTER 5</a:t>
            </a:r>
            <a:br>
              <a:rPr lang="en-US" sz="4000" dirty="0"/>
            </a:br>
            <a:r>
              <a:rPr lang="en-US" sz="4000" dirty="0"/>
              <a:t>DISTRIBUTED FORCES</a:t>
            </a:r>
          </a:p>
        </p:txBody>
      </p:sp>
      <p:sp>
        <p:nvSpPr>
          <p:cNvPr id="3" name="Subtitle 2"/>
          <p:cNvSpPr>
            <a:spLocks noGrp="1"/>
          </p:cNvSpPr>
          <p:nvPr>
            <p:ph type="subTitle" idx="1"/>
          </p:nvPr>
        </p:nvSpPr>
        <p:spPr>
          <a:xfrm>
            <a:off x="626931" y="2173184"/>
            <a:ext cx="6741665" cy="4456216"/>
          </a:xfrm>
          <a:noFill/>
        </p:spPr>
        <p:txBody>
          <a:bodyPr>
            <a:noAutofit/>
          </a:bodyPr>
          <a:lstStyle/>
          <a:p>
            <a:r>
              <a:rPr lang="en-US" sz="1800" dirty="0">
                <a:latin typeface="Times New Roman" panose="02020603050405020304" pitchFamily="18" charset="0"/>
                <a:cs typeface="Times New Roman" panose="02020603050405020304" pitchFamily="18" charset="0"/>
              </a:rPr>
              <a:t>CHAPTER OUTLINE</a:t>
            </a:r>
          </a:p>
          <a:p>
            <a:r>
              <a:rPr lang="en-US" sz="1800" b="0" dirty="0">
                <a:solidFill>
                  <a:schemeClr val="tx1"/>
                </a:solidFill>
                <a:latin typeface="Times New Roman" panose="02020603050405020304" pitchFamily="18" charset="0"/>
                <a:cs typeface="Times New Roman" panose="02020603050405020304" pitchFamily="18" charset="0"/>
              </a:rPr>
              <a:t>5/1  Introduction</a:t>
            </a:r>
          </a:p>
          <a:p>
            <a:r>
              <a:rPr lang="en-US" sz="1800" dirty="0">
                <a:solidFill>
                  <a:srgbClr val="A03C1B"/>
                </a:solidFill>
                <a:latin typeface="Times New Roman" panose="02020603050405020304" pitchFamily="18" charset="0"/>
                <a:cs typeface="Times New Roman" panose="02020603050405020304" pitchFamily="18" charset="0"/>
              </a:rPr>
              <a:t>SECTION A</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Centers of Mass and Centroids</a:t>
            </a:r>
          </a:p>
          <a:p>
            <a:r>
              <a:rPr lang="en-US" sz="1800" b="0" dirty="0">
                <a:solidFill>
                  <a:schemeClr val="tx1"/>
                </a:solidFill>
                <a:latin typeface="Times New Roman" panose="02020603050405020304" pitchFamily="18" charset="0"/>
                <a:cs typeface="Times New Roman" panose="02020603050405020304" pitchFamily="18" charset="0"/>
              </a:rPr>
              <a:t>5/2  Center of Mass</a:t>
            </a:r>
          </a:p>
          <a:p>
            <a:r>
              <a:rPr lang="en-US" sz="1800" b="0" dirty="0">
                <a:solidFill>
                  <a:schemeClr val="tx1"/>
                </a:solidFill>
                <a:latin typeface="Times New Roman" panose="02020603050405020304" pitchFamily="18" charset="0"/>
                <a:cs typeface="Times New Roman" panose="02020603050405020304" pitchFamily="18" charset="0"/>
              </a:rPr>
              <a:t>5/3  Centroids of Lines, Areas, and Volumes</a:t>
            </a:r>
          </a:p>
          <a:p>
            <a:r>
              <a:rPr lang="en-US" sz="1800" b="0" dirty="0">
                <a:solidFill>
                  <a:schemeClr val="tx1"/>
                </a:solidFill>
                <a:latin typeface="Times New Roman" panose="02020603050405020304" pitchFamily="18" charset="0"/>
                <a:cs typeface="Times New Roman" panose="02020603050405020304" pitchFamily="18" charset="0"/>
              </a:rPr>
              <a:t>5/4  Composite Bodies and Figures; Approximations</a:t>
            </a:r>
          </a:p>
          <a:p>
            <a:r>
              <a:rPr lang="en-US" sz="1800" b="0" dirty="0">
                <a:solidFill>
                  <a:schemeClr val="tx1"/>
                </a:solidFill>
                <a:latin typeface="Times New Roman" panose="02020603050405020304" pitchFamily="18" charset="0"/>
                <a:cs typeface="Times New Roman" panose="02020603050405020304" pitchFamily="18" charset="0"/>
              </a:rPr>
              <a:t>5/5  Theorems of </a:t>
            </a:r>
            <a:r>
              <a:rPr lang="en-US" sz="1800" b="0" dirty="0" err="1">
                <a:solidFill>
                  <a:schemeClr val="tx1"/>
                </a:solidFill>
                <a:latin typeface="Times New Roman" panose="02020603050405020304" pitchFamily="18" charset="0"/>
                <a:cs typeface="Times New Roman" panose="02020603050405020304" pitchFamily="18" charset="0"/>
              </a:rPr>
              <a:t>Pappus</a:t>
            </a:r>
            <a:endParaRPr lang="en-US" sz="1800" b="0" dirty="0">
              <a:solidFill>
                <a:schemeClr val="tx1"/>
              </a:solidFill>
              <a:latin typeface="Times New Roman" panose="02020603050405020304" pitchFamily="18" charset="0"/>
              <a:cs typeface="Times New Roman" panose="02020603050405020304" pitchFamily="18" charset="0"/>
            </a:endParaRPr>
          </a:p>
          <a:p>
            <a:r>
              <a:rPr lang="en-US" sz="1800" dirty="0">
                <a:solidFill>
                  <a:srgbClr val="A03C1B"/>
                </a:solidFill>
                <a:latin typeface="Times New Roman" panose="02020603050405020304" pitchFamily="18" charset="0"/>
                <a:cs typeface="Times New Roman" panose="02020603050405020304" pitchFamily="18" charset="0"/>
              </a:rPr>
              <a:t>SECTION B</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Special Topics</a:t>
            </a:r>
          </a:p>
          <a:p>
            <a:r>
              <a:rPr lang="en-US" sz="1800" b="0" dirty="0">
                <a:solidFill>
                  <a:schemeClr val="tx1"/>
                </a:solidFill>
                <a:latin typeface="Times New Roman" panose="02020603050405020304" pitchFamily="18" charset="0"/>
                <a:cs typeface="Times New Roman" panose="02020603050405020304" pitchFamily="18" charset="0"/>
              </a:rPr>
              <a:t>5/6  Beams – External Effects</a:t>
            </a:r>
          </a:p>
          <a:p>
            <a:r>
              <a:rPr lang="en-US" sz="1800" b="0" dirty="0">
                <a:solidFill>
                  <a:schemeClr val="tx1"/>
                </a:solidFill>
                <a:latin typeface="Times New Roman" panose="02020603050405020304" pitchFamily="18" charset="0"/>
                <a:cs typeface="Times New Roman" panose="02020603050405020304" pitchFamily="18" charset="0"/>
              </a:rPr>
              <a:t>5/7  Beams – Internal Effects</a:t>
            </a:r>
          </a:p>
          <a:p>
            <a:r>
              <a:rPr lang="en-US" sz="1800" b="0" dirty="0">
                <a:solidFill>
                  <a:schemeClr val="tx1"/>
                </a:solidFill>
                <a:latin typeface="Times New Roman" panose="02020603050405020304" pitchFamily="18" charset="0"/>
                <a:cs typeface="Times New Roman" panose="02020603050405020304" pitchFamily="18" charset="0"/>
              </a:rPr>
              <a:t>5/8  Flexible Cables</a:t>
            </a:r>
          </a:p>
          <a:p>
            <a:r>
              <a:rPr lang="en-US" sz="1800" b="0" dirty="0">
                <a:solidFill>
                  <a:schemeClr val="tx1"/>
                </a:solidFill>
                <a:latin typeface="Times New Roman" panose="02020603050405020304" pitchFamily="18" charset="0"/>
                <a:cs typeface="Times New Roman" panose="02020603050405020304" pitchFamily="18" charset="0"/>
              </a:rPr>
              <a:t>5/9  Fluid Statics</a:t>
            </a:r>
          </a:p>
        </p:txBody>
      </p:sp>
      <p:sp>
        <p:nvSpPr>
          <p:cNvPr id="7" name="TextBox 6"/>
          <p:cNvSpPr txBox="1"/>
          <p:nvPr/>
        </p:nvSpPr>
        <p:spPr>
          <a:xfrm>
            <a:off x="7590498" y="6630681"/>
            <a:ext cx="4161715"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Graham Oliver/</a:t>
            </a:r>
            <a:r>
              <a:rPr lang="en-US" sz="800" dirty="0" err="1">
                <a:latin typeface="Times New Roman" panose="02020603050405020304" pitchFamily="18" charset="0"/>
                <a:cs typeface="Times New Roman" panose="02020603050405020304" pitchFamily="18" charset="0"/>
              </a:rPr>
              <a:t>Alamy</a:t>
            </a:r>
            <a:r>
              <a:rPr lang="en-US" sz="800" dirty="0">
                <a:latin typeface="Times New Roman" panose="02020603050405020304" pitchFamily="18" charset="0"/>
                <a:cs typeface="Times New Roman" panose="02020603050405020304" pitchFamily="18" charset="0"/>
              </a:rPr>
              <a:t> Stock Photo</a:t>
            </a:r>
          </a:p>
        </p:txBody>
      </p:sp>
      <p:cxnSp>
        <p:nvCxnSpPr>
          <p:cNvPr id="5" name="Straight Connector 4"/>
          <p:cNvCxnSpPr/>
          <p:nvPr/>
        </p:nvCxnSpPr>
        <p:spPr>
          <a:xfrm flipH="1">
            <a:off x="626931" y="3240759"/>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flipH="1">
            <a:off x="626931" y="5119496"/>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pic>
        <p:nvPicPr>
          <p:cNvPr id="4" name="Picture 3"/>
          <p:cNvPicPr>
            <a:picLocks noChangeAspect="1"/>
          </p:cNvPicPr>
          <p:nvPr/>
        </p:nvPicPr>
        <p:blipFill>
          <a:blip r:embed="rId2"/>
          <a:stretch>
            <a:fillRect/>
          </a:stretch>
        </p:blipFill>
        <p:spPr>
          <a:xfrm>
            <a:off x="7590499" y="0"/>
            <a:ext cx="4601501" cy="6629400"/>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 Center of Mass versus Center of Gravity</a:t>
            </a:r>
          </a:p>
        </p:txBody>
      </p:sp>
      <p:sp>
        <p:nvSpPr>
          <p:cNvPr id="3" name="Content Placeholder 2"/>
          <p:cNvSpPr>
            <a:spLocks noGrp="1"/>
          </p:cNvSpPr>
          <p:nvPr>
            <p:ph idx="1"/>
          </p:nvPr>
        </p:nvSpPr>
        <p:spPr/>
        <p:txBody>
          <a:bodyPr/>
          <a:lstStyle/>
          <a:p>
            <a:r>
              <a:rPr lang="en-US" dirty="0"/>
              <a:t>Center of Mass is…</a:t>
            </a:r>
          </a:p>
          <a:p>
            <a:pPr lvl="1">
              <a:spcAft>
                <a:spcPts val="1200"/>
              </a:spcAft>
            </a:pPr>
            <a:r>
              <a:rPr lang="en-US" dirty="0"/>
              <a:t>a unique point in the body which is only a function of the distribution of mass.</a:t>
            </a:r>
          </a:p>
          <a:p>
            <a:pPr lvl="1">
              <a:spcAft>
                <a:spcPts val="1200"/>
              </a:spcAft>
            </a:pPr>
            <a:r>
              <a:rPr lang="en-US" dirty="0"/>
              <a:t>coincident with the center of gravity if the gravitational field is uniform and parallel.</a:t>
            </a:r>
          </a:p>
          <a:p>
            <a:pPr lvl="1">
              <a:spcAft>
                <a:spcPts val="1200"/>
              </a:spcAft>
            </a:pPr>
            <a:r>
              <a:rPr lang="en-US" dirty="0"/>
              <a:t>still present when the body is removed from a gravitational field.</a:t>
            </a:r>
          </a:p>
          <a:p>
            <a:pPr lvl="1">
              <a:spcAft>
                <a:spcPts val="1200"/>
              </a:spcAft>
            </a:pPr>
            <a:r>
              <a:rPr lang="en-US" dirty="0"/>
              <a:t>the preferred choice of reference.</a:t>
            </a:r>
          </a:p>
          <a:p>
            <a:pPr lvl="1">
              <a:spcAft>
                <a:spcPts val="1200"/>
              </a:spcAft>
            </a:pPr>
            <a:r>
              <a:rPr lang="en-US" dirty="0"/>
              <a:t>important in calculating the dynamic response of a body to unbalanced forces.</a:t>
            </a:r>
          </a:p>
          <a:p>
            <a:endParaRPr lang="en-US" dirty="0"/>
          </a:p>
        </p:txBody>
      </p:sp>
    </p:spTree>
    <p:extLst>
      <p:ext uri="{BB962C8B-B14F-4D97-AF65-F5344CB8AC3E}">
        <p14:creationId xmlns:p14="http://schemas.microsoft.com/office/powerpoint/2010/main" val="893618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General Relationships (3 of 3)</a:t>
            </a:r>
          </a:p>
        </p:txBody>
      </p:sp>
      <p:sp>
        <p:nvSpPr>
          <p:cNvPr id="3" name="Content Placeholder 2"/>
          <p:cNvSpPr>
            <a:spLocks noGrp="1"/>
          </p:cNvSpPr>
          <p:nvPr>
            <p:ph idx="1"/>
          </p:nvPr>
        </p:nvSpPr>
        <p:spPr>
          <a:xfrm>
            <a:off x="838200" y="1361588"/>
            <a:ext cx="7620000" cy="5242412"/>
          </a:xfrm>
        </p:spPr>
        <p:txBody>
          <a:bodyPr/>
          <a:lstStyle/>
          <a:p>
            <a:r>
              <a:rPr lang="en-US" dirty="0"/>
              <a:t>Rewrite Equations</a:t>
            </a:r>
          </a:p>
          <a:p>
            <a:pPr lvl="1"/>
            <a:endParaRPr lang="en-US" dirty="0"/>
          </a:p>
          <a:p>
            <a:pPr lvl="1"/>
            <a:endParaRPr lang="en-US" dirty="0"/>
          </a:p>
          <a:p>
            <a:pPr lvl="1"/>
            <a:endParaRPr lang="en-US" dirty="0"/>
          </a:p>
          <a:p>
            <a:r>
              <a:rPr lang="en-US" dirty="0"/>
              <a:t>Result</a:t>
            </a:r>
          </a:p>
          <a:p>
            <a:pPr lvl="1" algn="just">
              <a:spcAft>
                <a:spcPts val="1200"/>
              </a:spcAft>
            </a:pPr>
            <a:r>
              <a:rPr lang="en-US" dirty="0"/>
              <a:t>Horizontal component of the cable tension remains unchanged, so we introduce the variable </a:t>
            </a:r>
            <a:r>
              <a:rPr lang="en-US" i="1" dirty="0" err="1"/>
              <a:t>T</a:t>
            </a:r>
            <a:r>
              <a:rPr lang="en-US" baseline="-25000" dirty="0" err="1"/>
              <a:t>0</a:t>
            </a:r>
            <a:r>
              <a:rPr lang="en-US" dirty="0"/>
              <a:t> = </a:t>
            </a:r>
            <a:r>
              <a:rPr lang="en-US" i="1" dirty="0"/>
              <a:t>T</a:t>
            </a:r>
            <a:r>
              <a:rPr lang="en-US" dirty="0"/>
              <a:t> cos </a:t>
            </a:r>
            <a:r>
              <a:rPr lang="el-GR" i="1" dirty="0"/>
              <a:t>θ</a:t>
            </a:r>
            <a:r>
              <a:rPr lang="en-US" i="1" dirty="0"/>
              <a:t> </a:t>
            </a:r>
            <a:r>
              <a:rPr lang="en-US" dirty="0"/>
              <a:t>to represent it.</a:t>
            </a:r>
          </a:p>
          <a:p>
            <a:pPr lvl="1" algn="just">
              <a:spcAft>
                <a:spcPts val="1200"/>
              </a:spcAft>
            </a:pPr>
            <a:r>
              <a:rPr lang="en-US" dirty="0"/>
              <a:t>Substitute </a:t>
            </a:r>
            <a:r>
              <a:rPr lang="en-US" i="1" dirty="0"/>
              <a:t>T</a:t>
            </a:r>
            <a:r>
              <a:rPr lang="en-US" dirty="0"/>
              <a:t> = </a:t>
            </a:r>
            <a:r>
              <a:rPr lang="en-US" i="1" dirty="0" err="1"/>
              <a:t>T</a:t>
            </a:r>
            <a:r>
              <a:rPr lang="en-US" baseline="-25000" dirty="0" err="1"/>
              <a:t>0</a:t>
            </a:r>
            <a:r>
              <a:rPr lang="en-US" dirty="0"/>
              <a:t>/cos </a:t>
            </a:r>
            <a:r>
              <a:rPr lang="el-GR" i="1" dirty="0"/>
              <a:t>θ</a:t>
            </a:r>
            <a:r>
              <a:rPr lang="en-US" dirty="0"/>
              <a:t> into the first equation to obtain the differential equation for the flexible cable.</a:t>
            </a:r>
          </a:p>
          <a:p>
            <a:pPr lvl="1" algn="just">
              <a:spcAft>
                <a:spcPts val="1200"/>
              </a:spcAft>
            </a:pPr>
            <a:r>
              <a:rPr lang="en-US" dirty="0"/>
              <a:t>Note:  tan </a:t>
            </a:r>
            <a:r>
              <a:rPr lang="el-GR" i="1" dirty="0"/>
              <a:t>θ</a:t>
            </a:r>
            <a:r>
              <a:rPr lang="en-US" dirty="0"/>
              <a:t> = </a:t>
            </a:r>
            <a:r>
              <a:rPr lang="en-US" i="1" dirty="0" err="1"/>
              <a:t>dy</a:t>
            </a:r>
            <a:r>
              <a:rPr lang="en-US" dirty="0"/>
              <a:t>/</a:t>
            </a:r>
            <a:r>
              <a:rPr lang="en-US" i="1" dirty="0"/>
              <a:t>dx</a:t>
            </a:r>
            <a:endParaRPr lang="en-US" dirty="0"/>
          </a:p>
          <a:p>
            <a:pPr lvl="1"/>
            <a:endParaRPr lang="en-US" dirty="0"/>
          </a:p>
          <a:p>
            <a:pPr lvl="1"/>
            <a:endParaRPr lang="en-US" dirty="0"/>
          </a:p>
          <a:p>
            <a:pPr lvl="1"/>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240938"/>
            <a:ext cx="2514600" cy="2703922"/>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663156134"/>
              </p:ext>
            </p:extLst>
          </p:nvPr>
        </p:nvGraphicFramePr>
        <p:xfrm>
          <a:off x="1168400" y="1841500"/>
          <a:ext cx="1743075" cy="1127125"/>
        </p:xfrm>
        <a:graphic>
          <a:graphicData uri="http://schemas.openxmlformats.org/presentationml/2006/ole">
            <mc:AlternateContent xmlns:mc="http://schemas.openxmlformats.org/markup-compatibility/2006">
              <mc:Choice xmlns:v="urn:schemas-microsoft-com:vml" Requires="v">
                <p:oleObj spid="_x0000_s13326" name="Equation" r:id="rId4" imgW="1117440" imgH="723600" progId="Equation.DSMT4">
                  <p:embed/>
                </p:oleObj>
              </mc:Choice>
              <mc:Fallback>
                <p:oleObj name="Equation" r:id="rId4" imgW="1117440" imgH="723600" progId="Equation.DSMT4">
                  <p:embed/>
                  <p:pic>
                    <p:nvPicPr>
                      <p:cNvPr id="8" name="Object 7"/>
                      <p:cNvPicPr/>
                      <p:nvPr/>
                    </p:nvPicPr>
                    <p:blipFill>
                      <a:blip r:embed="rId5"/>
                      <a:stretch>
                        <a:fillRect/>
                      </a:stretch>
                    </p:blipFill>
                    <p:spPr>
                      <a:xfrm>
                        <a:off x="1168400" y="1841500"/>
                        <a:ext cx="1743075" cy="1127125"/>
                      </a:xfrm>
                      <a:prstGeom prst="rect">
                        <a:avLst/>
                      </a:prstGeom>
                    </p:spPr>
                  </p:pic>
                </p:oleObj>
              </mc:Fallback>
            </mc:AlternateContent>
          </a:graphicData>
        </a:graphic>
      </p:graphicFrame>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000" y="4582140"/>
            <a:ext cx="1371600" cy="995516"/>
          </a:xfrm>
          <a:prstGeom prst="rect">
            <a:avLst/>
          </a:prstGeom>
        </p:spPr>
      </p:pic>
    </p:spTree>
    <p:extLst>
      <p:ext uri="{BB962C8B-B14F-4D97-AF65-F5344CB8AC3E}">
        <p14:creationId xmlns:p14="http://schemas.microsoft.com/office/powerpoint/2010/main" val="2749959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Parabolic Cables (1 of 3)</a:t>
            </a:r>
          </a:p>
        </p:txBody>
      </p:sp>
      <p:sp>
        <p:nvSpPr>
          <p:cNvPr id="3" name="Content Placeholder 2"/>
          <p:cNvSpPr>
            <a:spLocks noGrp="1"/>
          </p:cNvSpPr>
          <p:nvPr>
            <p:ph idx="1"/>
          </p:nvPr>
        </p:nvSpPr>
        <p:spPr>
          <a:xfrm>
            <a:off x="838200" y="1361588"/>
            <a:ext cx="7620000" cy="5242412"/>
          </a:xfrm>
        </p:spPr>
        <p:txBody>
          <a:bodyPr/>
          <a:lstStyle/>
          <a:p>
            <a:r>
              <a:rPr lang="en-US" dirty="0"/>
              <a:t>Characteristics</a:t>
            </a:r>
          </a:p>
          <a:p>
            <a:pPr lvl="1">
              <a:spcAft>
                <a:spcPts val="1200"/>
              </a:spcAft>
            </a:pPr>
            <a:r>
              <a:rPr lang="en-US" dirty="0"/>
              <a:t>Cable Weight is Negligible</a:t>
            </a:r>
          </a:p>
          <a:p>
            <a:pPr lvl="1">
              <a:spcAft>
                <a:spcPts val="1200"/>
              </a:spcAft>
            </a:pPr>
            <a:r>
              <a:rPr lang="en-US" dirty="0"/>
              <a:t>Vertical Loading, </a:t>
            </a:r>
            <a:r>
              <a:rPr lang="en-US" i="1" dirty="0"/>
              <a:t>w,</a:t>
            </a:r>
            <a:r>
              <a:rPr lang="en-US" dirty="0"/>
              <a:t> is Constant</a:t>
            </a:r>
          </a:p>
          <a:p>
            <a:pPr lvl="1">
              <a:spcAft>
                <a:spcPts val="1200"/>
              </a:spcAft>
            </a:pPr>
            <a:r>
              <a:rPr lang="en-US" dirty="0"/>
              <a:t>Span, </a:t>
            </a:r>
            <a:r>
              <a:rPr lang="en-US" i="1" dirty="0"/>
              <a:t>l</a:t>
            </a:r>
            <a:endParaRPr lang="en-US" i="1" baseline="-25000" dirty="0"/>
          </a:p>
          <a:p>
            <a:pPr lvl="1">
              <a:spcAft>
                <a:spcPts val="1200"/>
              </a:spcAft>
            </a:pPr>
            <a:r>
              <a:rPr lang="en-US" dirty="0"/>
              <a:t>Sag, </a:t>
            </a:r>
            <a:r>
              <a:rPr lang="en-US" i="1" dirty="0"/>
              <a:t>h</a:t>
            </a:r>
            <a:endParaRPr lang="en-US" dirty="0"/>
          </a:p>
          <a:p>
            <a:pPr lvl="1">
              <a:spcAft>
                <a:spcPts val="1200"/>
              </a:spcAft>
            </a:pPr>
            <a:r>
              <a:rPr lang="en-US" dirty="0"/>
              <a:t>Length, </a:t>
            </a:r>
            <a:r>
              <a:rPr lang="en-US" i="1" dirty="0"/>
              <a:t>s</a:t>
            </a:r>
          </a:p>
          <a:p>
            <a:pPr lvl="1">
              <a:spcAft>
                <a:spcPts val="1200"/>
              </a:spcAft>
            </a:pPr>
            <a:r>
              <a:rPr lang="en-US" dirty="0"/>
              <a:t>Shape is a Parabolic Arch</a:t>
            </a:r>
          </a:p>
          <a:p>
            <a:pPr lvl="1">
              <a:spcAft>
                <a:spcPts val="1200"/>
              </a:spcAft>
            </a:pPr>
            <a:r>
              <a:rPr lang="en-US" dirty="0"/>
              <a:t>Coordinate Origin at Lowest Point</a:t>
            </a:r>
          </a:p>
          <a:p>
            <a:r>
              <a:rPr lang="en-US" dirty="0"/>
              <a:t>Free-Body Diagram of a Cable Segment</a:t>
            </a:r>
          </a:p>
          <a:p>
            <a:pPr lvl="1"/>
            <a:endParaRPr lang="en-US" dirty="0"/>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322723"/>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5837" y="3982794"/>
            <a:ext cx="2286000" cy="1952314"/>
          </a:xfrm>
          <a:prstGeom prst="rect">
            <a:avLst/>
          </a:prstGeom>
        </p:spPr>
      </p:pic>
    </p:spTree>
    <p:extLst>
      <p:ext uri="{BB962C8B-B14F-4D97-AF65-F5344CB8AC3E}">
        <p14:creationId xmlns:p14="http://schemas.microsoft.com/office/powerpoint/2010/main" val="36994933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Parabolic Cables (2 of 3)</a:t>
            </a:r>
          </a:p>
        </p:txBody>
      </p:sp>
      <p:sp>
        <p:nvSpPr>
          <p:cNvPr id="3" name="Content Placeholder 2"/>
          <p:cNvSpPr>
            <a:spLocks noGrp="1"/>
          </p:cNvSpPr>
          <p:nvPr>
            <p:ph idx="1"/>
          </p:nvPr>
        </p:nvSpPr>
        <p:spPr>
          <a:xfrm>
            <a:off x="838200" y="1361588"/>
            <a:ext cx="7620000" cy="5242412"/>
          </a:xfrm>
        </p:spPr>
        <p:txBody>
          <a:bodyPr/>
          <a:lstStyle/>
          <a:p>
            <a:r>
              <a:rPr lang="en-US" dirty="0"/>
              <a:t>Integrate General Relationship Twice…</a:t>
            </a:r>
          </a:p>
          <a:p>
            <a:pPr lvl="1"/>
            <a:endParaRPr lang="en-US" dirty="0"/>
          </a:p>
          <a:p>
            <a:pPr lvl="1"/>
            <a:endParaRPr lang="en-US" dirty="0"/>
          </a:p>
          <a:p>
            <a:pPr lvl="1"/>
            <a:endParaRPr lang="en-US" dirty="0"/>
          </a:p>
          <a:p>
            <a:r>
              <a:rPr lang="en-US" dirty="0"/>
              <a:t>Equations of Interest</a:t>
            </a:r>
          </a:p>
          <a:p>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3227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762" y="1797398"/>
            <a:ext cx="1371600" cy="1057401"/>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996141292"/>
              </p:ext>
            </p:extLst>
          </p:nvPr>
        </p:nvGraphicFramePr>
        <p:xfrm>
          <a:off x="948532" y="3432731"/>
          <a:ext cx="5722937" cy="3363913"/>
        </p:xfrm>
        <a:graphic>
          <a:graphicData uri="http://schemas.openxmlformats.org/presentationml/2006/ole">
            <mc:AlternateContent xmlns:mc="http://schemas.openxmlformats.org/markup-compatibility/2006">
              <mc:Choice xmlns:v="urn:schemas-microsoft-com:vml" Requires="v">
                <p:oleObj spid="_x0000_s15375" name="Equation" r:id="rId5" imgW="3670200" imgH="2158920" progId="Equation.DSMT4">
                  <p:embed/>
                </p:oleObj>
              </mc:Choice>
              <mc:Fallback>
                <p:oleObj name="Equation" r:id="rId5" imgW="3670200" imgH="2158920" progId="Equation.DSMT4">
                  <p:embed/>
                  <p:pic>
                    <p:nvPicPr>
                      <p:cNvPr id="9" name="Object 8"/>
                      <p:cNvPicPr/>
                      <p:nvPr/>
                    </p:nvPicPr>
                    <p:blipFill>
                      <a:blip r:embed="rId6"/>
                      <a:stretch>
                        <a:fillRect/>
                      </a:stretch>
                    </p:blipFill>
                    <p:spPr>
                      <a:xfrm>
                        <a:off x="948532" y="3432731"/>
                        <a:ext cx="5722937" cy="3363913"/>
                      </a:xfrm>
                      <a:prstGeom prst="rect">
                        <a:avLst/>
                      </a:prstGeom>
                    </p:spPr>
                  </p:pic>
                </p:oleObj>
              </mc:Fallback>
            </mc:AlternateContent>
          </a:graphicData>
        </a:graphic>
      </p:graphicFrame>
      <p:pic>
        <p:nvPicPr>
          <p:cNvPr id="10" name="Picture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5837" y="3982794"/>
            <a:ext cx="2286000" cy="1952314"/>
          </a:xfrm>
          <a:prstGeom prst="rect">
            <a:avLst/>
          </a:prstGeom>
        </p:spPr>
      </p:pic>
    </p:spTree>
    <p:extLst>
      <p:ext uri="{BB962C8B-B14F-4D97-AF65-F5344CB8AC3E}">
        <p14:creationId xmlns:p14="http://schemas.microsoft.com/office/powerpoint/2010/main" val="1957798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Parabolic Cables (3 of 3)</a:t>
            </a:r>
          </a:p>
        </p:txBody>
      </p:sp>
      <p:sp>
        <p:nvSpPr>
          <p:cNvPr id="3" name="Content Placeholder 2"/>
          <p:cNvSpPr>
            <a:spLocks noGrp="1"/>
          </p:cNvSpPr>
          <p:nvPr>
            <p:ph idx="1"/>
          </p:nvPr>
        </p:nvSpPr>
        <p:spPr>
          <a:xfrm>
            <a:off x="838200" y="1361588"/>
            <a:ext cx="7620000" cy="5242412"/>
          </a:xfrm>
        </p:spPr>
        <p:txBody>
          <a:bodyPr/>
          <a:lstStyle/>
          <a:p>
            <a:r>
              <a:rPr lang="en-US" dirty="0"/>
              <a:t>Suspension Bridge</a:t>
            </a:r>
          </a:p>
          <a:p>
            <a:pPr lvl="1">
              <a:spcAft>
                <a:spcPts val="1200"/>
              </a:spcAft>
            </a:pPr>
            <a:r>
              <a:rPr lang="en-US" dirty="0"/>
              <a:t>Total Span, </a:t>
            </a:r>
            <a:r>
              <a:rPr lang="en-US" i="1" dirty="0"/>
              <a:t>L</a:t>
            </a:r>
            <a:r>
              <a:rPr lang="en-US" dirty="0"/>
              <a:t> = </a:t>
            </a:r>
            <a:r>
              <a:rPr lang="en-US" dirty="0" err="1"/>
              <a:t>2</a:t>
            </a:r>
            <a:r>
              <a:rPr lang="en-US" i="1" dirty="0" err="1"/>
              <a:t>l</a:t>
            </a:r>
            <a:r>
              <a:rPr lang="en-US" i="1" baseline="-25000" dirty="0" err="1"/>
              <a:t>A</a:t>
            </a:r>
            <a:endParaRPr lang="en-US" dirty="0"/>
          </a:p>
          <a:p>
            <a:pPr lvl="1">
              <a:spcAft>
                <a:spcPts val="1200"/>
              </a:spcAft>
            </a:pPr>
            <a:r>
              <a:rPr lang="en-US" dirty="0"/>
              <a:t>Sag, </a:t>
            </a:r>
            <a:r>
              <a:rPr lang="en-US" i="1" dirty="0"/>
              <a:t>h</a:t>
            </a:r>
            <a:r>
              <a:rPr lang="en-US" dirty="0"/>
              <a:t> = </a:t>
            </a:r>
            <a:r>
              <a:rPr lang="en-US" i="1" dirty="0" err="1"/>
              <a:t>h</a:t>
            </a:r>
            <a:r>
              <a:rPr lang="en-US" i="1" baseline="-25000" dirty="0" err="1"/>
              <a:t>A</a:t>
            </a:r>
            <a:endParaRPr lang="en-US" dirty="0"/>
          </a:p>
          <a:p>
            <a:pPr lvl="1">
              <a:spcAft>
                <a:spcPts val="1200"/>
              </a:spcAft>
            </a:pPr>
            <a:r>
              <a:rPr lang="en-US" dirty="0"/>
              <a:t>Total Length, </a:t>
            </a:r>
            <a:r>
              <a:rPr lang="en-US" i="1" dirty="0"/>
              <a:t>S</a:t>
            </a:r>
            <a:r>
              <a:rPr lang="en-US" dirty="0"/>
              <a:t> = </a:t>
            </a:r>
            <a:r>
              <a:rPr lang="en-US" dirty="0" err="1"/>
              <a:t>2</a:t>
            </a:r>
            <a:r>
              <a:rPr lang="en-US" i="1" dirty="0" err="1"/>
              <a:t>s</a:t>
            </a:r>
            <a:r>
              <a:rPr lang="en-US" i="1" baseline="-25000" dirty="0" err="1"/>
              <a:t>A</a:t>
            </a:r>
            <a:endParaRPr lang="en-US" dirty="0"/>
          </a:p>
          <a:p>
            <a:pPr lvl="1"/>
            <a:endParaRPr lang="en-US" dirty="0"/>
          </a:p>
          <a:p>
            <a:r>
              <a:rPr lang="en-US" dirty="0"/>
              <a:t>Equations of Interest</a:t>
            </a:r>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022231"/>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546225" y="4425714"/>
            <a:ext cx="4340225" cy="1572156"/>
          </a:xfrm>
          <a:prstGeom prst="rect">
            <a:avLst/>
          </a:prstGeom>
        </p:spPr>
      </p:pic>
    </p:spTree>
    <p:extLst>
      <p:ext uri="{BB962C8B-B14F-4D97-AF65-F5344CB8AC3E}">
        <p14:creationId xmlns:p14="http://schemas.microsoft.com/office/powerpoint/2010/main" val="12539460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Catenary Cables (1 of 3)</a:t>
            </a:r>
          </a:p>
        </p:txBody>
      </p:sp>
      <p:sp>
        <p:nvSpPr>
          <p:cNvPr id="3" name="Content Placeholder 2"/>
          <p:cNvSpPr>
            <a:spLocks noGrp="1"/>
          </p:cNvSpPr>
          <p:nvPr>
            <p:ph idx="1"/>
          </p:nvPr>
        </p:nvSpPr>
        <p:spPr>
          <a:xfrm>
            <a:off x="838200" y="1361588"/>
            <a:ext cx="7620000" cy="5242412"/>
          </a:xfrm>
        </p:spPr>
        <p:txBody>
          <a:bodyPr/>
          <a:lstStyle/>
          <a:p>
            <a:r>
              <a:rPr lang="en-US" dirty="0"/>
              <a:t>Characteristics</a:t>
            </a:r>
          </a:p>
          <a:p>
            <a:pPr lvl="1">
              <a:spcAft>
                <a:spcPts val="1200"/>
              </a:spcAft>
            </a:pPr>
            <a:r>
              <a:rPr lang="en-US" dirty="0"/>
              <a:t>Cable Hangs Under Action of its Weight Only</a:t>
            </a:r>
          </a:p>
          <a:p>
            <a:pPr lvl="1">
              <a:spcAft>
                <a:spcPts val="1200"/>
              </a:spcAft>
            </a:pPr>
            <a:r>
              <a:rPr lang="en-US" dirty="0"/>
              <a:t>Cable Weight per Unit Length, </a:t>
            </a:r>
            <a:r>
              <a:rPr lang="el-GR" i="1" dirty="0"/>
              <a:t>μ</a:t>
            </a:r>
            <a:endParaRPr lang="en-US" dirty="0"/>
          </a:p>
          <a:p>
            <a:pPr lvl="1">
              <a:spcAft>
                <a:spcPts val="1200"/>
              </a:spcAft>
            </a:pPr>
            <a:r>
              <a:rPr lang="en-US" dirty="0"/>
              <a:t>Span, </a:t>
            </a:r>
            <a:r>
              <a:rPr lang="en-US" i="1" dirty="0"/>
              <a:t>l</a:t>
            </a:r>
            <a:endParaRPr lang="en-US" i="1" baseline="-25000" dirty="0"/>
          </a:p>
          <a:p>
            <a:pPr lvl="1">
              <a:spcAft>
                <a:spcPts val="1200"/>
              </a:spcAft>
            </a:pPr>
            <a:r>
              <a:rPr lang="en-US" dirty="0"/>
              <a:t>Sag, </a:t>
            </a:r>
            <a:r>
              <a:rPr lang="en-US" i="1" dirty="0"/>
              <a:t>h</a:t>
            </a:r>
            <a:endParaRPr lang="en-US" dirty="0"/>
          </a:p>
          <a:p>
            <a:pPr lvl="1">
              <a:spcAft>
                <a:spcPts val="1200"/>
              </a:spcAft>
            </a:pPr>
            <a:r>
              <a:rPr lang="en-US" dirty="0"/>
              <a:t>Length, </a:t>
            </a:r>
            <a:r>
              <a:rPr lang="en-US" i="1" dirty="0"/>
              <a:t>s</a:t>
            </a:r>
          </a:p>
          <a:p>
            <a:pPr lvl="1">
              <a:spcAft>
                <a:spcPts val="1200"/>
              </a:spcAft>
            </a:pPr>
            <a:r>
              <a:rPr lang="en-US" dirty="0"/>
              <a:t>Shape is a Catenary</a:t>
            </a:r>
          </a:p>
          <a:p>
            <a:pPr lvl="1">
              <a:spcAft>
                <a:spcPts val="1200"/>
              </a:spcAft>
            </a:pPr>
            <a:r>
              <a:rPr lang="en-US" dirty="0"/>
              <a:t>Coordinate Origin at Lowest Point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1350" y="1361588"/>
            <a:ext cx="4572000" cy="2257305"/>
          </a:xfrm>
          <a:prstGeom prst="rect">
            <a:avLst/>
          </a:prstGeom>
        </p:spPr>
      </p:pic>
    </p:spTree>
    <p:extLst>
      <p:ext uri="{BB962C8B-B14F-4D97-AF65-F5344CB8AC3E}">
        <p14:creationId xmlns:p14="http://schemas.microsoft.com/office/powerpoint/2010/main" val="8505020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Catenary Cables (2 of 3)</a:t>
            </a:r>
          </a:p>
        </p:txBody>
      </p:sp>
      <p:sp>
        <p:nvSpPr>
          <p:cNvPr id="3" name="Content Placeholder 2"/>
          <p:cNvSpPr>
            <a:spLocks noGrp="1"/>
          </p:cNvSpPr>
          <p:nvPr>
            <p:ph idx="1"/>
          </p:nvPr>
        </p:nvSpPr>
        <p:spPr>
          <a:xfrm>
            <a:off x="838200" y="1361588"/>
            <a:ext cx="7620000" cy="5242412"/>
          </a:xfrm>
        </p:spPr>
        <p:txBody>
          <a:bodyPr/>
          <a:lstStyle/>
          <a:p>
            <a:r>
              <a:rPr lang="en-US" dirty="0"/>
              <a:t>Free-Body Diagram of a Cable Segment</a:t>
            </a:r>
          </a:p>
          <a:p>
            <a:pPr lvl="1">
              <a:spcAft>
                <a:spcPts val="1200"/>
              </a:spcAft>
            </a:pPr>
            <a:r>
              <a:rPr lang="en-US" dirty="0"/>
              <a:t>Resultant, </a:t>
            </a:r>
            <a:r>
              <a:rPr lang="en-US" i="1" dirty="0"/>
              <a:t>R</a:t>
            </a:r>
            <a:r>
              <a:rPr lang="en-US" dirty="0"/>
              <a:t> = </a:t>
            </a:r>
            <a:r>
              <a:rPr lang="el-GR" i="1" dirty="0"/>
              <a:t>μ</a:t>
            </a:r>
            <a:r>
              <a:rPr lang="en-US" i="1" dirty="0"/>
              <a:t>s</a:t>
            </a:r>
          </a:p>
          <a:p>
            <a:pPr lvl="1">
              <a:spcAft>
                <a:spcPts val="1200"/>
              </a:spcAft>
            </a:pPr>
            <a:r>
              <a:rPr lang="en-US" dirty="0"/>
              <a:t>From Before, </a:t>
            </a:r>
            <a:r>
              <a:rPr lang="en-US" i="1" dirty="0"/>
              <a:t>w</a:t>
            </a:r>
            <a:r>
              <a:rPr lang="en-US" dirty="0"/>
              <a:t> </a:t>
            </a:r>
            <a:r>
              <a:rPr lang="en-US" i="1" dirty="0"/>
              <a:t>dx</a:t>
            </a:r>
            <a:r>
              <a:rPr lang="en-US" dirty="0"/>
              <a:t> = </a:t>
            </a:r>
            <a:r>
              <a:rPr lang="el-GR" i="1" dirty="0"/>
              <a:t>μ</a:t>
            </a:r>
            <a:r>
              <a:rPr lang="en-US" i="1" dirty="0"/>
              <a:t> ds</a:t>
            </a:r>
          </a:p>
          <a:p>
            <a:pPr lvl="1">
              <a:spcAft>
                <a:spcPts val="1200"/>
              </a:spcAft>
            </a:pPr>
            <a:r>
              <a:rPr lang="en-US" dirty="0"/>
              <a:t>Substitute into the General Expression…</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1350" y="1361588"/>
            <a:ext cx="4572000" cy="225730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5987" y="3743325"/>
            <a:ext cx="2286000" cy="1993432"/>
          </a:xfrm>
          <a:prstGeom prst="rect">
            <a:avLst/>
          </a:prstGeom>
        </p:spPr>
      </p:pic>
      <p:grpSp>
        <p:nvGrpSpPr>
          <p:cNvPr id="11" name="Group 10"/>
          <p:cNvGrpSpPr/>
          <p:nvPr/>
        </p:nvGrpSpPr>
        <p:grpSpPr>
          <a:xfrm>
            <a:off x="1638300" y="3484446"/>
            <a:ext cx="4171776" cy="996696"/>
            <a:chOff x="1638300" y="3484446"/>
            <a:chExt cx="4171776" cy="99669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484446"/>
              <a:ext cx="1371600" cy="995516"/>
            </a:xfrm>
            <a:prstGeom prst="rect">
              <a:avLst/>
            </a:prstGeom>
          </p:spPr>
        </p:pic>
        <p:cxnSp>
          <p:nvCxnSpPr>
            <p:cNvPr id="8" name="Straight Arrow Connector 7"/>
            <p:cNvCxnSpPr/>
            <p:nvPr/>
          </p:nvCxnSpPr>
          <p:spPr>
            <a:xfrm>
              <a:off x="3181350" y="3982204"/>
              <a:ext cx="609600"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0" y="3484446"/>
              <a:ext cx="1847676" cy="996696"/>
            </a:xfrm>
            <a:prstGeom prst="rect">
              <a:avLst/>
            </a:prstGeom>
          </p:spPr>
        </p:pic>
      </p:grpSp>
    </p:spTree>
    <p:extLst>
      <p:ext uri="{BB962C8B-B14F-4D97-AF65-F5344CB8AC3E}">
        <p14:creationId xmlns:p14="http://schemas.microsoft.com/office/powerpoint/2010/main" val="1429330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Catenary Cables (3 of 3)</a:t>
            </a:r>
          </a:p>
        </p:txBody>
      </p:sp>
      <p:sp>
        <p:nvSpPr>
          <p:cNvPr id="3" name="Content Placeholder 2"/>
          <p:cNvSpPr>
            <a:spLocks noGrp="1"/>
          </p:cNvSpPr>
          <p:nvPr>
            <p:ph idx="1"/>
          </p:nvPr>
        </p:nvSpPr>
        <p:spPr>
          <a:xfrm>
            <a:off x="838200" y="1361587"/>
            <a:ext cx="10515600" cy="5496413"/>
          </a:xfrm>
        </p:spPr>
        <p:txBody>
          <a:bodyPr>
            <a:normAutofit fontScale="92500" lnSpcReduction="20000"/>
          </a:bodyPr>
          <a:lstStyle/>
          <a:p>
            <a:r>
              <a:rPr lang="en-US" dirty="0"/>
              <a:t>Equations of Interest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pPr lvl="1"/>
            <a:endParaRPr lang="en-US" dirty="0"/>
          </a:p>
          <a:p>
            <a:endParaRPr lang="en-US" dirty="0"/>
          </a:p>
          <a:p>
            <a:endParaRPr lang="en-US" dirty="0"/>
          </a:p>
          <a:p>
            <a:r>
              <a:rPr lang="en-US" sz="2400" dirty="0"/>
              <a:t>Note:  Catenary cable problems generally require numerical solutions!</a:t>
            </a:r>
          </a:p>
          <a:p>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91350" y="1361588"/>
            <a:ext cx="4572000" cy="225730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5987" y="3743325"/>
            <a:ext cx="2286000" cy="199343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2317608906"/>
              </p:ext>
            </p:extLst>
          </p:nvPr>
        </p:nvGraphicFramePr>
        <p:xfrm>
          <a:off x="1468726" y="1853479"/>
          <a:ext cx="2020887" cy="4333875"/>
        </p:xfrm>
        <a:graphic>
          <a:graphicData uri="http://schemas.openxmlformats.org/presentationml/2006/ole">
            <mc:AlternateContent xmlns:mc="http://schemas.openxmlformats.org/markup-compatibility/2006">
              <mc:Choice xmlns:v="urn:schemas-microsoft-com:vml" Requires="v">
                <p:oleObj spid="_x0000_s16395" name="Equation" r:id="rId5" imgW="1295280" imgH="2781000" progId="Equation.DSMT4">
                  <p:embed/>
                </p:oleObj>
              </mc:Choice>
              <mc:Fallback>
                <p:oleObj name="Equation" r:id="rId5" imgW="1295280" imgH="2781000" progId="Equation.DSMT4">
                  <p:embed/>
                  <p:pic>
                    <p:nvPicPr>
                      <p:cNvPr id="9" name="Object 8"/>
                      <p:cNvPicPr/>
                      <p:nvPr/>
                    </p:nvPicPr>
                    <p:blipFill>
                      <a:blip r:embed="rId6"/>
                      <a:stretch>
                        <a:fillRect/>
                      </a:stretch>
                    </p:blipFill>
                    <p:spPr>
                      <a:xfrm>
                        <a:off x="1468726" y="1853479"/>
                        <a:ext cx="2020887" cy="4333875"/>
                      </a:xfrm>
                      <a:prstGeom prst="rect">
                        <a:avLst/>
                      </a:prstGeom>
                    </p:spPr>
                  </p:pic>
                </p:oleObj>
              </mc:Fallback>
            </mc:AlternateContent>
          </a:graphicData>
        </a:graphic>
      </p:graphicFrame>
    </p:spTree>
    <p:extLst>
      <p:ext uri="{BB962C8B-B14F-4D97-AF65-F5344CB8AC3E}">
        <p14:creationId xmlns:p14="http://schemas.microsoft.com/office/powerpoint/2010/main" val="33640696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5/16 (1 of 2)	</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100-ft length of surveyor’s tape weighs 0.6 lb. When the tape is stretched between two points on the same level by a tension of 10 </a:t>
            </a:r>
            <a:r>
              <a:rPr lang="en-US" sz="2000" dirty="0" err="1"/>
              <a:t>lb</a:t>
            </a:r>
            <a:r>
              <a:rPr lang="en-US" sz="2000" dirty="0"/>
              <a:t> at each end, calculate the sag </a:t>
            </a:r>
            <a:r>
              <a:rPr lang="en-US" sz="2000" i="1" dirty="0"/>
              <a:t>h </a:t>
            </a:r>
            <a:r>
              <a:rPr lang="en-US" sz="2000" dirty="0"/>
              <a:t>in the middle.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34384"/>
            <a:ext cx="3840480" cy="679648"/>
          </a:xfrm>
          <a:prstGeom prst="rect">
            <a:avLst/>
          </a:prstGeom>
        </p:spPr>
      </p:pic>
    </p:spTree>
    <p:extLst>
      <p:ext uri="{BB962C8B-B14F-4D97-AF65-F5344CB8AC3E}">
        <p14:creationId xmlns:p14="http://schemas.microsoft.com/office/powerpoint/2010/main" val="77829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5/16 (2 of 2)	</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320" y="1361588"/>
            <a:ext cx="3840480" cy="679648"/>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2790441"/>
            <a:ext cx="3337560" cy="419334"/>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63650"/>
            <a:ext cx="5943600" cy="1853581"/>
          </a:xfrm>
          <a:prstGeom prst="rect">
            <a:avLst/>
          </a:prstGeom>
        </p:spPr>
      </p:pic>
    </p:spTree>
    <p:extLst>
      <p:ext uri="{BB962C8B-B14F-4D97-AF65-F5344CB8AC3E}">
        <p14:creationId xmlns:p14="http://schemas.microsoft.com/office/powerpoint/2010/main" val="26005740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5/17 (1 of 3)	</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light cable supports a mass of 12 kg per meter of horizontal length and is suspended between the two points on the same level 300 m apart. If the sag is 60 m, find the tension at </a:t>
            </a:r>
            <a:r>
              <a:rPr lang="en-US" sz="2000" dirty="0" err="1"/>
              <a:t>midlength</a:t>
            </a:r>
            <a:r>
              <a:rPr lang="en-US" sz="2000" dirty="0"/>
              <a:t>, the maximum tension, and the total length of the cable.</a:t>
            </a:r>
            <a:endParaRPr lang="en-US" sz="66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19840"/>
            <a:ext cx="3657600" cy="1766217"/>
          </a:xfrm>
          <a:prstGeom prst="rect">
            <a:avLst/>
          </a:prstGeom>
        </p:spPr>
      </p:pic>
    </p:spTree>
    <p:extLst>
      <p:ext uri="{BB962C8B-B14F-4D97-AF65-F5344CB8AC3E}">
        <p14:creationId xmlns:p14="http://schemas.microsoft.com/office/powerpoint/2010/main" val="232802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 Comments about the Center of Mass</a:t>
            </a:r>
          </a:p>
        </p:txBody>
      </p:sp>
      <p:sp>
        <p:nvSpPr>
          <p:cNvPr id="3" name="Content Placeholder 2"/>
          <p:cNvSpPr>
            <a:spLocks noGrp="1"/>
          </p:cNvSpPr>
          <p:nvPr>
            <p:ph idx="1"/>
          </p:nvPr>
        </p:nvSpPr>
        <p:spPr/>
        <p:txBody>
          <a:bodyPr/>
          <a:lstStyle/>
          <a:p>
            <a:r>
              <a:rPr lang="en-US" dirty="0"/>
              <a:t>Tips and Hints</a:t>
            </a:r>
          </a:p>
          <a:p>
            <a:pPr lvl="1"/>
            <a:endParaRPr lang="en-US" dirty="0"/>
          </a:p>
          <a:p>
            <a:pPr lvl="1"/>
            <a:r>
              <a:rPr lang="en-US" dirty="0" smtClean="0"/>
              <a:t>Choice of Axes</a:t>
            </a:r>
            <a:endParaRPr lang="en-US" dirty="0"/>
          </a:p>
          <a:p>
            <a:pPr lvl="1"/>
            <a:endParaRPr lang="en-US" dirty="0"/>
          </a:p>
          <a:p>
            <a:pPr lvl="1"/>
            <a:r>
              <a:rPr lang="en-US" dirty="0"/>
              <a:t>Lines and Planes of Symmetry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324" y="4405074"/>
            <a:ext cx="1371600" cy="2203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791" y="4487387"/>
            <a:ext cx="1673109" cy="216235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0440" y="4405074"/>
            <a:ext cx="4023360" cy="2244671"/>
          </a:xfrm>
          <a:prstGeom prst="rect">
            <a:avLst/>
          </a:prstGeom>
        </p:spPr>
      </p:pic>
    </p:spTree>
    <p:extLst>
      <p:ext uri="{BB962C8B-B14F-4D97-AF65-F5344CB8AC3E}">
        <p14:creationId xmlns:p14="http://schemas.microsoft.com/office/powerpoint/2010/main" val="38701832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5/17 (2 of 3)	</a:t>
            </a:r>
          </a:p>
        </p:txBody>
      </p:sp>
      <p:sp>
        <p:nvSpPr>
          <p:cNvPr id="3" name="Content Placeholder 2"/>
          <p:cNvSpPr>
            <a:spLocks noGrp="1"/>
          </p:cNvSpPr>
          <p:nvPr>
            <p:ph idx="1"/>
          </p:nvPr>
        </p:nvSpPr>
        <p:spPr/>
        <p:txBody>
          <a:bodyPr/>
          <a:lstStyle/>
          <a:p>
            <a:r>
              <a:rPr lang="en-US" dirty="0"/>
              <a:t>Midlength Tension</a:t>
            </a:r>
          </a:p>
          <a:p>
            <a:endParaRPr lang="en-US" dirty="0"/>
          </a:p>
          <a:p>
            <a:endParaRPr lang="en-US" dirty="0"/>
          </a:p>
          <a:p>
            <a:endParaRPr lang="en-US" dirty="0"/>
          </a:p>
          <a:p>
            <a:endParaRPr lang="en-US" dirty="0"/>
          </a:p>
          <a:p>
            <a:r>
              <a:rPr lang="en-US" dirty="0"/>
              <a:t>Maximum Tension</a:t>
            </a:r>
          </a:p>
          <a:p>
            <a:endParaRPr lang="en-US" dirty="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4714" y="1361588"/>
            <a:ext cx="3657600" cy="1766217"/>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7725" y="3105277"/>
            <a:ext cx="2916075" cy="2297666"/>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4402915"/>
            <a:ext cx="5943600" cy="1882790"/>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840698"/>
            <a:ext cx="3337560" cy="850415"/>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71866"/>
            <a:ext cx="5943600" cy="1728709"/>
          </a:xfrm>
          <a:prstGeom prst="rect">
            <a:avLst/>
          </a:prstGeom>
        </p:spPr>
      </p:pic>
    </p:spTree>
    <p:extLst>
      <p:ext uri="{BB962C8B-B14F-4D97-AF65-F5344CB8AC3E}">
        <p14:creationId xmlns:p14="http://schemas.microsoft.com/office/powerpoint/2010/main" val="3269128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5/17 (3 of 3)	</a:t>
            </a:r>
          </a:p>
        </p:txBody>
      </p:sp>
      <p:sp>
        <p:nvSpPr>
          <p:cNvPr id="3" name="Content Placeholder 2"/>
          <p:cNvSpPr>
            <a:spLocks noGrp="1"/>
          </p:cNvSpPr>
          <p:nvPr>
            <p:ph idx="1"/>
          </p:nvPr>
        </p:nvSpPr>
        <p:spPr/>
        <p:txBody>
          <a:bodyPr/>
          <a:lstStyle/>
          <a:p>
            <a:r>
              <a:rPr lang="en-US" dirty="0"/>
              <a:t>Cable Length</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4714" y="1361588"/>
            <a:ext cx="3657600" cy="1766217"/>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7725" y="3105277"/>
            <a:ext cx="2916075" cy="2297666"/>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38200" y="1996894"/>
            <a:ext cx="5943600" cy="2061267"/>
          </a:xfrm>
          <a:prstGeom prst="rect">
            <a:avLst/>
          </a:prstGeom>
        </p:spPr>
      </p:pic>
    </p:spTree>
    <p:extLst>
      <p:ext uri="{BB962C8B-B14F-4D97-AF65-F5344CB8AC3E}">
        <p14:creationId xmlns:p14="http://schemas.microsoft.com/office/powerpoint/2010/main" val="25847931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5/18 (1 of 3)	</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Replace the cable of Sample Problem 5/17, which is loaded uniformly along the horizontal, by a cable which has a mass of 12 kg per meter of its own length and supports its own weight only. The cable is suspended between two points on the same level 300 m apart and has a sag of 60 m. Find the tension at </a:t>
            </a:r>
            <a:r>
              <a:rPr lang="en-US" sz="2000" dirty="0" err="1"/>
              <a:t>midlength</a:t>
            </a:r>
            <a:r>
              <a:rPr lang="en-US" sz="2000" dirty="0"/>
              <a:t>, the maximum tension, and the total length of the cable.</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238885"/>
            <a:ext cx="3657600" cy="1251899"/>
          </a:xfrm>
          <a:prstGeom prst="rect">
            <a:avLst/>
          </a:prstGeom>
        </p:spPr>
      </p:pic>
    </p:spTree>
    <p:extLst>
      <p:ext uri="{BB962C8B-B14F-4D97-AF65-F5344CB8AC3E}">
        <p14:creationId xmlns:p14="http://schemas.microsoft.com/office/powerpoint/2010/main" val="17170630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5/18 (2 of 3)	</a:t>
            </a:r>
          </a:p>
        </p:txBody>
      </p:sp>
      <p:sp>
        <p:nvSpPr>
          <p:cNvPr id="3" name="Content Placeholder 2"/>
          <p:cNvSpPr>
            <a:spLocks noGrp="1"/>
          </p:cNvSpPr>
          <p:nvPr>
            <p:ph idx="1"/>
          </p:nvPr>
        </p:nvSpPr>
        <p:spPr/>
        <p:txBody>
          <a:bodyPr/>
          <a:lstStyle/>
          <a:p>
            <a:r>
              <a:rPr lang="en-US" dirty="0"/>
              <a:t>Midlength Tension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125189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3030789"/>
            <a:ext cx="3657600" cy="3202091"/>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4050"/>
            <a:ext cx="5943600" cy="4471630"/>
          </a:xfrm>
          <a:prstGeom prst="rect">
            <a:avLst/>
          </a:prstGeom>
        </p:spPr>
      </p:pic>
    </p:spTree>
    <p:extLst>
      <p:ext uri="{BB962C8B-B14F-4D97-AF65-F5344CB8AC3E}">
        <p14:creationId xmlns:p14="http://schemas.microsoft.com/office/powerpoint/2010/main" val="27758016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Sample Problem 5/18 (3 of 3)	</a:t>
            </a:r>
          </a:p>
        </p:txBody>
      </p:sp>
      <p:sp>
        <p:nvSpPr>
          <p:cNvPr id="3" name="Content Placeholder 2"/>
          <p:cNvSpPr>
            <a:spLocks noGrp="1"/>
          </p:cNvSpPr>
          <p:nvPr>
            <p:ph idx="1"/>
          </p:nvPr>
        </p:nvSpPr>
        <p:spPr/>
        <p:txBody>
          <a:bodyPr/>
          <a:lstStyle/>
          <a:p>
            <a:r>
              <a:rPr lang="en-US" dirty="0"/>
              <a:t>Maximum Tension</a:t>
            </a:r>
          </a:p>
          <a:p>
            <a:endParaRPr lang="en-US" dirty="0"/>
          </a:p>
          <a:p>
            <a:endParaRPr lang="en-US" dirty="0"/>
          </a:p>
          <a:p>
            <a:pPr marL="0" indent="0">
              <a:buNone/>
            </a:pPr>
            <a:endParaRPr lang="en-US" dirty="0"/>
          </a:p>
          <a:p>
            <a:r>
              <a:rPr lang="en-US" dirty="0"/>
              <a:t>Cable Length</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1251899"/>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38200" y="2047163"/>
            <a:ext cx="5943600" cy="566324"/>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38200" y="4091802"/>
            <a:ext cx="5943600" cy="921314"/>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548813"/>
            <a:ext cx="5943600" cy="942618"/>
          </a:xfrm>
          <a:prstGeom prst="rect">
            <a:avLst/>
          </a:prstGeom>
        </p:spPr>
      </p:pic>
    </p:spTree>
    <p:extLst>
      <p:ext uri="{BB962C8B-B14F-4D97-AF65-F5344CB8AC3E}">
        <p14:creationId xmlns:p14="http://schemas.microsoft.com/office/powerpoint/2010/main" val="16705364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Fluid Statics</a:t>
            </a:r>
          </a:p>
        </p:txBody>
      </p:sp>
      <p:sp>
        <p:nvSpPr>
          <p:cNvPr id="3" name="Content Placeholder 2"/>
          <p:cNvSpPr>
            <a:spLocks noGrp="1"/>
          </p:cNvSpPr>
          <p:nvPr>
            <p:ph idx="1"/>
          </p:nvPr>
        </p:nvSpPr>
        <p:spPr>
          <a:xfrm>
            <a:off x="838199" y="1361588"/>
            <a:ext cx="10619509" cy="5288594"/>
          </a:xfrm>
        </p:spPr>
        <p:txBody>
          <a:bodyPr/>
          <a:lstStyle/>
          <a:p>
            <a:r>
              <a:rPr lang="en-US" dirty="0"/>
              <a:t>Introduction</a:t>
            </a:r>
          </a:p>
          <a:p>
            <a:endParaRPr lang="en-US" dirty="0"/>
          </a:p>
          <a:p>
            <a:r>
              <a:rPr lang="en-US" dirty="0"/>
              <a:t>Important Concepts </a:t>
            </a:r>
          </a:p>
          <a:p>
            <a:pPr lvl="1"/>
            <a:r>
              <a:rPr lang="en-US" dirty="0"/>
              <a:t>A fluid is any continuous substance which, when at rest, is unable to support a shear force.  Fluids are either gaseous or liquid.</a:t>
            </a:r>
          </a:p>
          <a:p>
            <a:pPr lvl="1"/>
            <a:endParaRPr lang="en-US" dirty="0"/>
          </a:p>
          <a:p>
            <a:pPr lvl="1"/>
            <a:r>
              <a:rPr lang="en-US" dirty="0"/>
              <a:t>A shear force is any force which is tangent to the surface on which it acts.</a:t>
            </a:r>
          </a:p>
          <a:p>
            <a:endParaRPr lang="en-US" dirty="0"/>
          </a:p>
          <a:p>
            <a:pPr lvl="1"/>
            <a:r>
              <a:rPr lang="en-US" dirty="0"/>
              <a:t>Fluids at rest can only exert normal forces on a bounding surface.</a:t>
            </a:r>
          </a:p>
          <a:p>
            <a:pPr lvl="1"/>
            <a:endParaRPr lang="en-US" dirty="0"/>
          </a:p>
          <a:p>
            <a:pPr lvl="1"/>
            <a:r>
              <a:rPr lang="en-US" dirty="0"/>
              <a:t>The statics of fluids is called </a:t>
            </a:r>
            <a:r>
              <a:rPr lang="en-US" i="1" dirty="0"/>
              <a:t>hydrostatics</a:t>
            </a:r>
            <a:r>
              <a:rPr lang="en-US" dirty="0"/>
              <a:t> when the fluid is a liquid and </a:t>
            </a:r>
            <a:r>
              <a:rPr lang="en-US" i="1" dirty="0"/>
              <a:t>aerostatics</a:t>
            </a:r>
            <a:r>
              <a:rPr lang="en-US" dirty="0"/>
              <a:t> when the fluid is a gas.</a:t>
            </a:r>
          </a:p>
        </p:txBody>
      </p:sp>
    </p:spTree>
    <p:extLst>
      <p:ext uri="{BB962C8B-B14F-4D97-AF65-F5344CB8AC3E}">
        <p14:creationId xmlns:p14="http://schemas.microsoft.com/office/powerpoint/2010/main" val="24725035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Fluid Pressure at a Point (1 of 3)</a:t>
            </a:r>
          </a:p>
        </p:txBody>
      </p:sp>
      <p:sp>
        <p:nvSpPr>
          <p:cNvPr id="3" name="Content Placeholder 2"/>
          <p:cNvSpPr>
            <a:spLocks noGrp="1"/>
          </p:cNvSpPr>
          <p:nvPr>
            <p:ph idx="1"/>
          </p:nvPr>
        </p:nvSpPr>
        <p:spPr>
          <a:xfrm>
            <a:off x="838199" y="1361588"/>
            <a:ext cx="10515601" cy="5496412"/>
          </a:xfrm>
        </p:spPr>
        <p:txBody>
          <a:bodyPr/>
          <a:lstStyle/>
          <a:p>
            <a:r>
              <a:rPr lang="en-US" dirty="0"/>
              <a:t>Pascal’s Law</a:t>
            </a:r>
          </a:p>
          <a:p>
            <a:pPr lvl="1"/>
            <a:r>
              <a:rPr lang="en-US" dirty="0"/>
              <a:t>The pressure at any given point in a fluid is the same in all directions.</a:t>
            </a:r>
          </a:p>
          <a:p>
            <a:pPr lvl="1"/>
            <a:endParaRPr lang="en-US" dirty="0"/>
          </a:p>
          <a:p>
            <a:r>
              <a:rPr lang="en-US" dirty="0"/>
              <a:t>Equilibrium of a Fluid Prism</a:t>
            </a:r>
          </a:p>
          <a:p>
            <a:endParaRPr lang="en-US" dirty="0"/>
          </a:p>
          <a:p>
            <a:endParaRPr lang="en-US" dirty="0"/>
          </a:p>
          <a:p>
            <a:endParaRPr lang="en-US" dirty="0"/>
          </a:p>
          <a:p>
            <a:r>
              <a:rPr lang="en-US" dirty="0"/>
              <a:t>Since </a:t>
            </a:r>
            <a:r>
              <a:rPr lang="en-US" i="1" dirty="0"/>
              <a:t>ds</a:t>
            </a:r>
            <a:r>
              <a:rPr lang="en-US" dirty="0"/>
              <a:t> sin </a:t>
            </a:r>
            <a:r>
              <a:rPr lang="el-GR" i="1" dirty="0"/>
              <a:t>θ</a:t>
            </a:r>
            <a:r>
              <a:rPr lang="en-US" dirty="0"/>
              <a:t> = </a:t>
            </a:r>
            <a:r>
              <a:rPr lang="en-US" i="1" dirty="0" err="1"/>
              <a:t>dy</a:t>
            </a:r>
            <a:r>
              <a:rPr lang="en-US" dirty="0"/>
              <a:t> and </a:t>
            </a:r>
            <a:r>
              <a:rPr lang="en-US" i="1" dirty="0"/>
              <a:t>ds</a:t>
            </a:r>
            <a:r>
              <a:rPr lang="en-US" dirty="0"/>
              <a:t> cos </a:t>
            </a:r>
            <a:r>
              <a:rPr lang="el-GR" i="1" dirty="0"/>
              <a:t>θ</a:t>
            </a:r>
            <a:r>
              <a:rPr lang="en-US" dirty="0"/>
              <a:t> = </a:t>
            </a:r>
            <a:r>
              <a:rPr lang="en-US" i="1" dirty="0"/>
              <a:t>dx</a:t>
            </a:r>
            <a:r>
              <a:rPr lang="en-US" dirty="0"/>
              <a:t>…</a:t>
            </a:r>
            <a:endParaRPr lang="en-US" i="1" dirty="0"/>
          </a:p>
          <a:p>
            <a:endParaRPr lang="en-US" dirty="0"/>
          </a:p>
          <a:p>
            <a:pPr lvl="1"/>
            <a:endParaRPr lang="en-US" dirty="0"/>
          </a:p>
          <a:p>
            <a:r>
              <a:rPr lang="en-US" dirty="0"/>
              <a:t>Rotating the element 90° would show the same thing for </a:t>
            </a:r>
            <a:r>
              <a:rPr lang="en-US" i="1" dirty="0" err="1"/>
              <a:t>p</a:t>
            </a:r>
            <a:r>
              <a:rPr lang="en-US" baseline="-25000" dirty="0" err="1"/>
              <a:t>4</a:t>
            </a:r>
            <a:r>
              <a:rPr lang="en-US" dirty="0"/>
              <a:t>.</a:t>
            </a: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2525129"/>
            <a:ext cx="3200400" cy="2582241"/>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49614678"/>
              </p:ext>
            </p:extLst>
          </p:nvPr>
        </p:nvGraphicFramePr>
        <p:xfrm>
          <a:off x="1330035" y="3227432"/>
          <a:ext cx="4495802" cy="1373717"/>
        </p:xfrm>
        <a:graphic>
          <a:graphicData uri="http://schemas.openxmlformats.org/presentationml/2006/ole">
            <mc:AlternateContent xmlns:mc="http://schemas.openxmlformats.org/markup-compatibility/2006">
              <mc:Choice xmlns:v="urn:schemas-microsoft-com:vml" Requires="v">
                <p:oleObj spid="_x0000_s17428" name="Equation" r:id="rId4" imgW="2286000" imgH="698400" progId="Equation.DSMT4">
                  <p:embed/>
                </p:oleObj>
              </mc:Choice>
              <mc:Fallback>
                <p:oleObj name="Equation" r:id="rId4" imgW="2286000" imgH="698400" progId="Equation.DSMT4">
                  <p:embed/>
                  <p:pic>
                    <p:nvPicPr>
                      <p:cNvPr id="0" name=""/>
                      <p:cNvPicPr/>
                      <p:nvPr/>
                    </p:nvPicPr>
                    <p:blipFill>
                      <a:blip r:embed="rId5"/>
                      <a:stretch>
                        <a:fillRect/>
                      </a:stretch>
                    </p:blipFill>
                    <p:spPr>
                      <a:xfrm>
                        <a:off x="1330035" y="3227432"/>
                        <a:ext cx="4495802" cy="137371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13484859"/>
              </p:ext>
            </p:extLst>
          </p:nvPr>
        </p:nvGraphicFramePr>
        <p:xfrm>
          <a:off x="1330035" y="5390643"/>
          <a:ext cx="2071688" cy="449263"/>
        </p:xfrm>
        <a:graphic>
          <a:graphicData uri="http://schemas.openxmlformats.org/presentationml/2006/ole">
            <mc:AlternateContent xmlns:mc="http://schemas.openxmlformats.org/markup-compatibility/2006">
              <mc:Choice xmlns:v="urn:schemas-microsoft-com:vml" Requires="v">
                <p:oleObj spid="_x0000_s17429" name="Equation" r:id="rId6" imgW="1054080" imgH="228600" progId="Equation.DSMT4">
                  <p:embed/>
                </p:oleObj>
              </mc:Choice>
              <mc:Fallback>
                <p:oleObj name="Equation" r:id="rId6" imgW="1054080" imgH="228600" progId="Equation.DSMT4">
                  <p:embed/>
                  <p:pic>
                    <p:nvPicPr>
                      <p:cNvPr id="5" name="Object 4"/>
                      <p:cNvPicPr/>
                      <p:nvPr/>
                    </p:nvPicPr>
                    <p:blipFill>
                      <a:blip r:embed="rId7"/>
                      <a:stretch>
                        <a:fillRect/>
                      </a:stretch>
                    </p:blipFill>
                    <p:spPr>
                      <a:xfrm>
                        <a:off x="1330035" y="5390643"/>
                        <a:ext cx="2071688" cy="449263"/>
                      </a:xfrm>
                      <a:prstGeom prst="rect">
                        <a:avLst/>
                      </a:prstGeom>
                    </p:spPr>
                  </p:pic>
                </p:oleObj>
              </mc:Fallback>
            </mc:AlternateContent>
          </a:graphicData>
        </a:graphic>
      </p:graphicFrame>
    </p:spTree>
    <p:extLst>
      <p:ext uri="{BB962C8B-B14F-4D97-AF65-F5344CB8AC3E}">
        <p14:creationId xmlns:p14="http://schemas.microsoft.com/office/powerpoint/2010/main" val="27405232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Fluid Pressure at a Point (2 of 3)</a:t>
            </a:r>
          </a:p>
        </p:txBody>
      </p:sp>
      <p:sp>
        <p:nvSpPr>
          <p:cNvPr id="3" name="Content Placeholder 2"/>
          <p:cNvSpPr>
            <a:spLocks noGrp="1"/>
          </p:cNvSpPr>
          <p:nvPr>
            <p:ph idx="1"/>
          </p:nvPr>
        </p:nvSpPr>
        <p:spPr>
          <a:xfrm>
            <a:off x="838199" y="1361588"/>
            <a:ext cx="10515601" cy="5496412"/>
          </a:xfrm>
        </p:spPr>
        <p:txBody>
          <a:bodyPr/>
          <a:lstStyle/>
          <a:p>
            <a:r>
              <a:rPr lang="en-US" dirty="0"/>
              <a:t>Effect of Depth on Pressure in a Fluid at Rest</a:t>
            </a:r>
          </a:p>
          <a:p>
            <a:pPr lvl="2"/>
            <a:endParaRPr lang="en-US" dirty="0"/>
          </a:p>
          <a:p>
            <a:r>
              <a:rPr lang="en-US" dirty="0"/>
              <a:t>Vertical Equilibrium of a Fluid Slug, +</a:t>
            </a:r>
            <a:r>
              <a:rPr lang="en-US" i="1" dirty="0"/>
              <a:t>h</a:t>
            </a:r>
            <a:r>
              <a:rPr lang="en-US" dirty="0"/>
              <a:t> is Down</a:t>
            </a:r>
          </a:p>
          <a:p>
            <a:pPr marL="457200" lvl="1" indent="0">
              <a:buNone/>
            </a:pPr>
            <a:endParaRPr lang="en-US" dirty="0"/>
          </a:p>
          <a:p>
            <a:pPr marL="457200" lvl="1" indent="0">
              <a:buNone/>
            </a:pPr>
            <a:endParaRPr lang="en-US" dirty="0"/>
          </a:p>
          <a:p>
            <a:pPr marL="457200" lvl="1" indent="0">
              <a:buNone/>
            </a:pPr>
            <a:endParaRPr lang="en-US" dirty="0"/>
          </a:p>
          <a:p>
            <a:pPr lvl="1"/>
            <a:endParaRPr lang="en-US" dirty="0"/>
          </a:p>
          <a:p>
            <a:r>
              <a:rPr lang="en-US" dirty="0"/>
              <a:t>Generalized Result:  </a:t>
            </a:r>
            <a:r>
              <a:rPr lang="en-US" i="1" dirty="0"/>
              <a:t>p</a:t>
            </a:r>
            <a:r>
              <a:rPr lang="en-US" dirty="0"/>
              <a:t> = </a:t>
            </a:r>
            <a:r>
              <a:rPr lang="en-US" i="1" dirty="0" err="1"/>
              <a:t>p</a:t>
            </a:r>
            <a:r>
              <a:rPr lang="en-US" baseline="-25000" dirty="0" err="1"/>
              <a:t>0</a:t>
            </a:r>
            <a:r>
              <a:rPr lang="en-US" dirty="0"/>
              <a:t> + </a:t>
            </a:r>
            <a:r>
              <a:rPr lang="el-GR" i="1" dirty="0"/>
              <a:t>ρ</a:t>
            </a:r>
            <a:r>
              <a:rPr lang="en-US" i="1" dirty="0" err="1"/>
              <a:t>gh</a:t>
            </a:r>
            <a:endParaRPr lang="en-US" i="1" dirty="0"/>
          </a:p>
          <a:p>
            <a:pPr lvl="1"/>
            <a:r>
              <a:rPr lang="en-US" i="1" dirty="0"/>
              <a:t>p</a:t>
            </a:r>
            <a:r>
              <a:rPr lang="en-US" dirty="0"/>
              <a:t> = the pressure at some depth </a:t>
            </a:r>
            <a:r>
              <a:rPr lang="en-US" i="1" dirty="0"/>
              <a:t>h</a:t>
            </a:r>
            <a:r>
              <a:rPr lang="en-US" dirty="0"/>
              <a:t> in a fluid</a:t>
            </a:r>
          </a:p>
          <a:p>
            <a:pPr lvl="1"/>
            <a:r>
              <a:rPr lang="en-US" i="1" dirty="0" err="1"/>
              <a:t>p</a:t>
            </a:r>
            <a:r>
              <a:rPr lang="en-US" baseline="-25000" dirty="0" err="1"/>
              <a:t>0</a:t>
            </a:r>
            <a:r>
              <a:rPr lang="en-US" dirty="0"/>
              <a:t> = the pressure on the surface of the fluid</a:t>
            </a:r>
          </a:p>
          <a:p>
            <a:pPr lvl="1"/>
            <a:r>
              <a:rPr lang="el-GR" i="1" dirty="0"/>
              <a:t>ρ</a:t>
            </a:r>
            <a:r>
              <a:rPr lang="en-US" i="1" dirty="0"/>
              <a:t> </a:t>
            </a:r>
            <a:r>
              <a:rPr lang="en-US" dirty="0"/>
              <a:t>= the density of the fluid, constant if the fluid is incompressible</a:t>
            </a:r>
          </a:p>
          <a:p>
            <a:pPr lvl="1"/>
            <a:r>
              <a:rPr lang="en-US" i="1" dirty="0"/>
              <a:t>g</a:t>
            </a:r>
            <a:r>
              <a:rPr lang="en-US" dirty="0"/>
              <a:t> = the acceleration of gravity, constant if the fluid depth is small</a:t>
            </a:r>
          </a:p>
          <a:p>
            <a:pPr lvl="1"/>
            <a:r>
              <a:rPr lang="en-US" i="1" dirty="0"/>
              <a:t>h</a:t>
            </a:r>
            <a:r>
              <a:rPr lang="en-US" dirty="0"/>
              <a:t> = the depth below the surface of the fluid</a:t>
            </a:r>
            <a:endParaRPr lang="en-US" i="1" dirty="0"/>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2205186"/>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464238065"/>
              </p:ext>
            </p:extLst>
          </p:nvPr>
        </p:nvGraphicFramePr>
        <p:xfrm>
          <a:off x="1194377" y="2592243"/>
          <a:ext cx="5445125" cy="1371600"/>
        </p:xfrm>
        <a:graphic>
          <a:graphicData uri="http://schemas.openxmlformats.org/presentationml/2006/ole">
            <mc:AlternateContent xmlns:mc="http://schemas.openxmlformats.org/markup-compatibility/2006">
              <mc:Choice xmlns:v="urn:schemas-microsoft-com:vml" Requires="v">
                <p:oleObj spid="_x0000_s18443" name="Equation" r:id="rId4" imgW="2768400" imgH="698400" progId="Equation.DSMT4">
                  <p:embed/>
                </p:oleObj>
              </mc:Choice>
              <mc:Fallback>
                <p:oleObj name="Equation" r:id="rId4" imgW="2768400" imgH="698400" progId="Equation.DSMT4">
                  <p:embed/>
                  <p:pic>
                    <p:nvPicPr>
                      <p:cNvPr id="5" name="Object 4"/>
                      <p:cNvPicPr/>
                      <p:nvPr/>
                    </p:nvPicPr>
                    <p:blipFill>
                      <a:blip r:embed="rId5"/>
                      <a:stretch>
                        <a:fillRect/>
                      </a:stretch>
                    </p:blipFill>
                    <p:spPr>
                      <a:xfrm>
                        <a:off x="1194377" y="2592243"/>
                        <a:ext cx="5445125" cy="1371600"/>
                      </a:xfrm>
                      <a:prstGeom prst="rect">
                        <a:avLst/>
                      </a:prstGeom>
                    </p:spPr>
                  </p:pic>
                </p:oleObj>
              </mc:Fallback>
            </mc:AlternateContent>
          </a:graphicData>
        </a:graphic>
      </p:graphicFrame>
    </p:spTree>
    <p:extLst>
      <p:ext uri="{BB962C8B-B14F-4D97-AF65-F5344CB8AC3E}">
        <p14:creationId xmlns:p14="http://schemas.microsoft.com/office/powerpoint/2010/main" val="27680397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Atmospheric, Absolute, and Gage Pressure</a:t>
            </a:r>
          </a:p>
        </p:txBody>
      </p:sp>
      <p:sp>
        <p:nvSpPr>
          <p:cNvPr id="3" name="Content Placeholder 2"/>
          <p:cNvSpPr>
            <a:spLocks noGrp="1"/>
          </p:cNvSpPr>
          <p:nvPr>
            <p:ph idx="1"/>
          </p:nvPr>
        </p:nvSpPr>
        <p:spPr>
          <a:xfrm>
            <a:off x="838199" y="1361588"/>
            <a:ext cx="10515601" cy="5496412"/>
          </a:xfrm>
        </p:spPr>
        <p:txBody>
          <a:bodyPr/>
          <a:lstStyle/>
          <a:p>
            <a:r>
              <a:rPr lang="en-US" dirty="0"/>
              <a:t>Atmospheric Pressure</a:t>
            </a:r>
          </a:p>
          <a:p>
            <a:pPr lvl="1"/>
            <a:r>
              <a:rPr lang="en-US" dirty="0"/>
              <a:t>Represented by the weight of a column of air which extends from the surface of the earth to the top of the atmosphere.</a:t>
            </a:r>
          </a:p>
          <a:p>
            <a:pPr lvl="1"/>
            <a:r>
              <a:rPr lang="en-US" dirty="0"/>
              <a:t>Standard value is 14.7 </a:t>
            </a:r>
            <a:r>
              <a:rPr lang="en-US" dirty="0" err="1"/>
              <a:t>lb</a:t>
            </a:r>
            <a:r>
              <a:rPr lang="en-US" dirty="0"/>
              <a:t>/</a:t>
            </a:r>
            <a:r>
              <a:rPr lang="en-US" dirty="0" err="1"/>
              <a:t>in.</a:t>
            </a:r>
            <a:r>
              <a:rPr lang="en-US" baseline="30000" dirty="0" err="1"/>
              <a:t>2</a:t>
            </a:r>
            <a:r>
              <a:rPr lang="en-US" dirty="0"/>
              <a:t> or 101.3 </a:t>
            </a:r>
            <a:r>
              <a:rPr lang="en-US" dirty="0" err="1"/>
              <a:t>kPa</a:t>
            </a:r>
            <a:r>
              <a:rPr lang="en-US" dirty="0"/>
              <a:t>.</a:t>
            </a:r>
          </a:p>
          <a:p>
            <a:pPr lvl="1"/>
            <a:r>
              <a:rPr lang="en-US" dirty="0"/>
              <a:t>In many problems, </a:t>
            </a:r>
            <a:r>
              <a:rPr lang="en-US" i="1" dirty="0" err="1"/>
              <a:t>p</a:t>
            </a:r>
            <a:r>
              <a:rPr lang="en-US" baseline="-25000" dirty="0" err="1"/>
              <a:t>0</a:t>
            </a:r>
            <a:r>
              <a:rPr lang="en-US" dirty="0"/>
              <a:t> is atmospheric pressure.</a:t>
            </a:r>
          </a:p>
          <a:p>
            <a:pPr lvl="1"/>
            <a:endParaRPr lang="en-US" dirty="0"/>
          </a:p>
          <a:p>
            <a:r>
              <a:rPr lang="en-US" dirty="0"/>
              <a:t>Gage Pressure</a:t>
            </a:r>
          </a:p>
          <a:p>
            <a:pPr lvl="1"/>
            <a:r>
              <a:rPr lang="en-US" dirty="0"/>
              <a:t>Is a measurement of pressure which is made relative to atmospheric pressure.</a:t>
            </a:r>
          </a:p>
          <a:p>
            <a:pPr lvl="1"/>
            <a:r>
              <a:rPr lang="en-US" dirty="0"/>
              <a:t>Gage pressure in fluid statics is computed as </a:t>
            </a:r>
            <a:r>
              <a:rPr lang="el-GR" i="1" dirty="0"/>
              <a:t>ρ</a:t>
            </a:r>
            <a:r>
              <a:rPr lang="en-US" i="1" dirty="0" err="1"/>
              <a:t>gh</a:t>
            </a:r>
            <a:r>
              <a:rPr lang="en-US" dirty="0"/>
              <a:t>.</a:t>
            </a:r>
          </a:p>
          <a:p>
            <a:pPr lvl="1"/>
            <a:endParaRPr lang="en-US" dirty="0"/>
          </a:p>
          <a:p>
            <a:r>
              <a:rPr lang="en-US" dirty="0"/>
              <a:t>Absolute Pressure</a:t>
            </a:r>
          </a:p>
          <a:p>
            <a:pPr lvl="1"/>
            <a:r>
              <a:rPr lang="en-US" dirty="0"/>
              <a:t>Is the sum of atmospheric and gage pressure.</a:t>
            </a:r>
          </a:p>
          <a:p>
            <a:pPr lvl="1"/>
            <a:r>
              <a:rPr lang="en-US" dirty="0"/>
              <a:t>In fluid statics, absolute pressure is computed as </a:t>
            </a:r>
            <a:r>
              <a:rPr lang="en-US" i="1" dirty="0" err="1"/>
              <a:t>p</a:t>
            </a:r>
            <a:r>
              <a:rPr lang="en-US" baseline="-25000" dirty="0" err="1"/>
              <a:t>0</a:t>
            </a:r>
            <a:r>
              <a:rPr lang="en-US" dirty="0"/>
              <a:t> + </a:t>
            </a:r>
            <a:r>
              <a:rPr lang="el-GR" i="1" dirty="0"/>
              <a:t>ρ</a:t>
            </a:r>
            <a:r>
              <a:rPr lang="en-US" i="1" dirty="0" err="1"/>
              <a:t>gh</a:t>
            </a:r>
            <a:r>
              <a:rPr lang="en-US" dirty="0"/>
              <a:t>.</a:t>
            </a:r>
          </a:p>
        </p:txBody>
      </p:sp>
    </p:spTree>
    <p:extLst>
      <p:ext uri="{BB962C8B-B14F-4D97-AF65-F5344CB8AC3E}">
        <p14:creationId xmlns:p14="http://schemas.microsoft.com/office/powerpoint/2010/main" val="2612179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Units of Pressure</a:t>
            </a:r>
          </a:p>
        </p:txBody>
      </p:sp>
      <p:sp>
        <p:nvSpPr>
          <p:cNvPr id="3" name="Content Placeholder 2"/>
          <p:cNvSpPr>
            <a:spLocks noGrp="1"/>
          </p:cNvSpPr>
          <p:nvPr>
            <p:ph idx="1"/>
          </p:nvPr>
        </p:nvSpPr>
        <p:spPr>
          <a:xfrm>
            <a:off x="838199" y="1361588"/>
            <a:ext cx="10515601" cy="5288594"/>
          </a:xfrm>
        </p:spPr>
        <p:txBody>
          <a:bodyPr>
            <a:normAutofit lnSpcReduction="10000"/>
          </a:bodyPr>
          <a:lstStyle/>
          <a:p>
            <a:r>
              <a:rPr lang="en-US" dirty="0"/>
              <a:t>Pressure is a force divided by an area.</a:t>
            </a:r>
          </a:p>
          <a:p>
            <a:endParaRPr lang="en-US" dirty="0"/>
          </a:p>
          <a:p>
            <a:r>
              <a:rPr lang="en-US" dirty="0"/>
              <a:t>SI Units</a:t>
            </a:r>
          </a:p>
          <a:p>
            <a:pPr lvl="1"/>
            <a:r>
              <a:rPr lang="en-US" dirty="0"/>
              <a:t>The most common unit is the Pascal (Pa), which is a newton per square meter.  </a:t>
            </a:r>
          </a:p>
          <a:p>
            <a:pPr lvl="1"/>
            <a:r>
              <a:rPr lang="en-US" dirty="0"/>
              <a:t>Pa = N/</a:t>
            </a:r>
            <a:r>
              <a:rPr lang="en-US" dirty="0" err="1"/>
              <a:t>m</a:t>
            </a:r>
            <a:r>
              <a:rPr lang="en-US" baseline="30000" dirty="0" err="1"/>
              <a:t>2</a:t>
            </a:r>
            <a:endParaRPr lang="en-US" dirty="0"/>
          </a:p>
          <a:p>
            <a:pPr lvl="1"/>
            <a:r>
              <a:rPr lang="en-US" dirty="0"/>
              <a:t>kilopascal (</a:t>
            </a:r>
            <a:r>
              <a:rPr lang="en-US" dirty="0" err="1"/>
              <a:t>kPa</a:t>
            </a:r>
            <a:r>
              <a:rPr lang="en-US" dirty="0"/>
              <a:t>) = 10</a:t>
            </a:r>
            <a:r>
              <a:rPr lang="en-US" baseline="30000" dirty="0"/>
              <a:t>3</a:t>
            </a:r>
            <a:r>
              <a:rPr lang="en-US" dirty="0"/>
              <a:t> Pa</a:t>
            </a:r>
          </a:p>
          <a:p>
            <a:pPr lvl="1"/>
            <a:endParaRPr lang="en-US" dirty="0"/>
          </a:p>
          <a:p>
            <a:r>
              <a:rPr lang="en-US" dirty="0"/>
              <a:t>U.S. Units</a:t>
            </a:r>
          </a:p>
          <a:p>
            <a:pPr lvl="1"/>
            <a:r>
              <a:rPr lang="en-US" dirty="0"/>
              <a:t>The most common unit is a pound per square inch (psi or </a:t>
            </a:r>
            <a:r>
              <a:rPr lang="en-US" dirty="0" err="1"/>
              <a:t>lb</a:t>
            </a:r>
            <a:r>
              <a:rPr lang="en-US" dirty="0"/>
              <a:t>/</a:t>
            </a:r>
            <a:r>
              <a:rPr lang="en-US" dirty="0" err="1"/>
              <a:t>in.</a:t>
            </a:r>
            <a:r>
              <a:rPr lang="en-US" baseline="30000" dirty="0" err="1"/>
              <a:t>2</a:t>
            </a:r>
            <a:r>
              <a:rPr lang="en-US" dirty="0"/>
              <a:t>) or a pound per square foot (</a:t>
            </a:r>
            <a:r>
              <a:rPr lang="en-US" dirty="0" err="1"/>
              <a:t>psf</a:t>
            </a:r>
            <a:r>
              <a:rPr lang="en-US" dirty="0"/>
              <a:t> or </a:t>
            </a:r>
            <a:r>
              <a:rPr lang="en-US" dirty="0" err="1"/>
              <a:t>lb</a:t>
            </a:r>
            <a:r>
              <a:rPr lang="en-US" dirty="0"/>
              <a:t>/</a:t>
            </a:r>
            <a:r>
              <a:rPr lang="en-US" dirty="0" err="1"/>
              <a:t>ft</a:t>
            </a:r>
            <a:r>
              <a:rPr lang="en-US" baseline="30000" dirty="0" err="1"/>
              <a:t>2</a:t>
            </a:r>
            <a:r>
              <a:rPr lang="en-US" dirty="0"/>
              <a:t>).</a:t>
            </a:r>
          </a:p>
          <a:p>
            <a:endParaRPr lang="en-US" dirty="0"/>
          </a:p>
          <a:p>
            <a:r>
              <a:rPr lang="en-US" dirty="0"/>
              <a:t>Conversion:  1 </a:t>
            </a:r>
            <a:r>
              <a:rPr lang="en-US" dirty="0" err="1"/>
              <a:t>lb</a:t>
            </a:r>
            <a:r>
              <a:rPr lang="en-US" dirty="0"/>
              <a:t>/</a:t>
            </a:r>
            <a:r>
              <a:rPr lang="en-US" dirty="0" err="1"/>
              <a:t>in.</a:t>
            </a:r>
            <a:r>
              <a:rPr lang="en-US" baseline="30000" dirty="0" err="1"/>
              <a:t>2</a:t>
            </a:r>
            <a:r>
              <a:rPr lang="en-US" dirty="0"/>
              <a:t> = 6895 Pa</a:t>
            </a:r>
          </a:p>
        </p:txBody>
      </p:sp>
    </p:spTree>
    <p:extLst>
      <p:ext uri="{BB962C8B-B14F-4D97-AF65-F5344CB8AC3E}">
        <p14:creationId xmlns:p14="http://schemas.microsoft.com/office/powerpoint/2010/main" val="348313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Centroids of Lines, Areas, and Volumes</a:t>
            </a:r>
          </a:p>
        </p:txBody>
      </p:sp>
      <p:sp>
        <p:nvSpPr>
          <p:cNvPr id="3" name="Content Placeholder 2"/>
          <p:cNvSpPr>
            <a:spLocks noGrp="1"/>
          </p:cNvSpPr>
          <p:nvPr>
            <p:ph idx="1"/>
          </p:nvPr>
        </p:nvSpPr>
        <p:spPr/>
        <p:txBody>
          <a:bodyPr/>
          <a:lstStyle/>
          <a:p>
            <a:r>
              <a:rPr lang="en-US" dirty="0"/>
              <a:t>Centroid</a:t>
            </a:r>
          </a:p>
          <a:p>
            <a:pPr marL="457200" lvl="1" indent="0">
              <a:buNone/>
            </a:pPr>
            <a:r>
              <a:rPr lang="en-US" dirty="0"/>
              <a:t>Term used when a center of mass calculation concerns a geometric shape only.</a:t>
            </a:r>
          </a:p>
          <a:p>
            <a:pPr marL="457200" lvl="1" indent="0">
              <a:buNone/>
            </a:pPr>
            <a:endParaRPr lang="en-US" dirty="0"/>
          </a:p>
          <a:p>
            <a:pPr marL="457200" lvl="1" indent="0">
              <a:buNone/>
            </a:pPr>
            <a:endParaRPr lang="en-US" dirty="0"/>
          </a:p>
          <a:p>
            <a:r>
              <a:rPr lang="en-US" dirty="0"/>
              <a:t>Centroids of Lines</a:t>
            </a:r>
          </a:p>
          <a:p>
            <a:pPr lvl="1"/>
            <a:r>
              <a:rPr lang="en-US" dirty="0"/>
              <a:t>Differential segment </a:t>
            </a:r>
            <a:r>
              <a:rPr lang="en-US" i="1" dirty="0" err="1"/>
              <a:t>dm</a:t>
            </a:r>
            <a:r>
              <a:rPr lang="en-US" dirty="0"/>
              <a:t> = </a:t>
            </a:r>
            <a:r>
              <a:rPr lang="el-GR" i="1" dirty="0"/>
              <a:t>ρ</a:t>
            </a:r>
            <a:r>
              <a:rPr lang="en-US" i="1" dirty="0"/>
              <a:t>A</a:t>
            </a:r>
            <a:r>
              <a:rPr lang="en-US" dirty="0"/>
              <a:t> </a:t>
            </a:r>
            <a:r>
              <a:rPr lang="en-US" i="1" dirty="0" err="1"/>
              <a:t>dL</a:t>
            </a:r>
            <a:endParaRPr lang="en-US" i="1" dirty="0"/>
          </a:p>
          <a:p>
            <a:pPr lvl="1"/>
            <a:r>
              <a:rPr lang="en-US" i="1" dirty="0"/>
              <a:t>A</a:t>
            </a:r>
            <a:r>
              <a:rPr lang="en-US" dirty="0"/>
              <a:t> = cross-sectional area of line</a:t>
            </a:r>
            <a:endParaRPr lang="en-US" i="1" dirty="0"/>
          </a:p>
          <a:p>
            <a:pPr lvl="1"/>
            <a:r>
              <a:rPr lang="en-US" dirty="0"/>
              <a:t>Equations of interest if </a:t>
            </a:r>
            <a:r>
              <a:rPr lang="el-GR" i="1" dirty="0"/>
              <a:t>ρ</a:t>
            </a:r>
            <a:r>
              <a:rPr lang="en-US" i="1" dirty="0"/>
              <a:t> </a:t>
            </a:r>
            <a:r>
              <a:rPr lang="en-US" dirty="0"/>
              <a:t>and</a:t>
            </a:r>
            <a:r>
              <a:rPr lang="en-US" i="1" dirty="0"/>
              <a:t> A</a:t>
            </a:r>
            <a:r>
              <a:rPr lang="en-US" dirty="0"/>
              <a:t> are constant…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60" y="4971666"/>
            <a:ext cx="4572000" cy="107811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195420"/>
            <a:ext cx="3200400" cy="3049656"/>
          </a:xfrm>
          <a:prstGeom prst="rect">
            <a:avLst/>
          </a:prstGeom>
        </p:spPr>
      </p:pic>
    </p:spTree>
    <p:extLst>
      <p:ext uri="{BB962C8B-B14F-4D97-AF65-F5344CB8AC3E}">
        <p14:creationId xmlns:p14="http://schemas.microsoft.com/office/powerpoint/2010/main" val="5809506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Rectangular Surfaces (1 of 4)</a:t>
            </a:r>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3429821"/>
          </a:xfrm>
        </p:spPr>
      </p:pic>
      <p:sp>
        <p:nvSpPr>
          <p:cNvPr id="5" name="Content Placeholder 2"/>
          <p:cNvSpPr txBox="1">
            <a:spLocks/>
          </p:cNvSpPr>
          <p:nvPr/>
        </p:nvSpPr>
        <p:spPr>
          <a:xfrm>
            <a:off x="838199" y="1361588"/>
            <a:ext cx="6986365"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Pressure</a:t>
            </a:r>
          </a:p>
          <a:p>
            <a:pPr lvl="1" algn="just"/>
            <a:r>
              <a:rPr lang="en-US" dirty="0" smtClean="0"/>
              <a:t>Varies linearly with depth according to </a:t>
            </a:r>
            <a:r>
              <a:rPr lang="el-GR" i="1" dirty="0"/>
              <a:t>ρ</a:t>
            </a:r>
            <a:r>
              <a:rPr lang="en-US" i="1" dirty="0" err="1" smtClean="0"/>
              <a:t>gh</a:t>
            </a:r>
            <a:r>
              <a:rPr lang="en-US" dirty="0" smtClean="0"/>
              <a:t>, where the pressure at the liquid surface is atmospheric</a:t>
            </a:r>
            <a:r>
              <a:rPr lang="en-US" i="1" dirty="0" smtClean="0"/>
              <a:t>.</a:t>
            </a:r>
          </a:p>
          <a:p>
            <a:pPr lvl="1" algn="just"/>
            <a:r>
              <a:rPr lang="en-US" dirty="0" smtClean="0"/>
              <a:t>The</a:t>
            </a:r>
            <a:r>
              <a:rPr lang="en-US" i="1" dirty="0" smtClean="0"/>
              <a:t> </a:t>
            </a:r>
            <a:r>
              <a:rPr lang="en-US" dirty="0" smtClean="0"/>
              <a:t>pressure forms a trapezoidal prism which acts over the surface of the submerged plate.</a:t>
            </a:r>
          </a:p>
          <a:p>
            <a:endParaRPr lang="en-US" dirty="0" smtClean="0"/>
          </a:p>
          <a:p>
            <a:r>
              <a:rPr lang="en-US" dirty="0" smtClean="0"/>
              <a:t>Resultant </a:t>
            </a:r>
            <a:r>
              <a:rPr lang="en-US" i="1" dirty="0" smtClean="0"/>
              <a:t>R</a:t>
            </a:r>
            <a:endParaRPr lang="en-US" dirty="0" smtClean="0"/>
          </a:p>
          <a:p>
            <a:pPr lvl="1"/>
            <a:r>
              <a:rPr lang="en-US" dirty="0" smtClean="0"/>
              <a:t>Equal to the volume of the pressure prism.</a:t>
            </a:r>
          </a:p>
          <a:p>
            <a:pPr lvl="1" algn="just"/>
            <a:r>
              <a:rPr lang="en-US" dirty="0" smtClean="0"/>
              <a:t>Acts at the center of pressure </a:t>
            </a:r>
            <a:r>
              <a:rPr lang="en-US" i="1" dirty="0" smtClean="0"/>
              <a:t>P</a:t>
            </a:r>
            <a:r>
              <a:rPr lang="en-US" dirty="0" smtClean="0"/>
              <a:t>, which is the centroid of the pressure prism, not the centroid of the plate.</a:t>
            </a:r>
          </a:p>
          <a:p>
            <a:endParaRPr lang="en-US" dirty="0" smtClean="0"/>
          </a:p>
        </p:txBody>
      </p:sp>
    </p:spTree>
    <p:extLst>
      <p:ext uri="{BB962C8B-B14F-4D97-AF65-F5344CB8AC3E}">
        <p14:creationId xmlns:p14="http://schemas.microsoft.com/office/powerpoint/2010/main" val="3044778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Rectangular Surfaces </a:t>
            </a:r>
            <a:r>
              <a:rPr lang="en-US" sz="3400" dirty="0" smtClean="0"/>
              <a:t>(2 </a:t>
            </a:r>
            <a:r>
              <a:rPr lang="en-US" sz="3400" dirty="0"/>
              <a:t>of 4)</a:t>
            </a: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838199" y="1361588"/>
                <a:ext cx="7772401" cy="5496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Calculation of </a:t>
                </a:r>
                <a:r>
                  <a:rPr lang="en-US" i="1" dirty="0" smtClean="0"/>
                  <a:t>R </a:t>
                </a:r>
                <a:r>
                  <a:rPr lang="en-US" dirty="0" smtClean="0"/>
                  <a:t>– Method 1</a:t>
                </a:r>
              </a:p>
              <a:p>
                <a:pPr lvl="1"/>
                <a:r>
                  <a:rPr lang="en-US" i="1" dirty="0" smtClean="0"/>
                  <a:t>R = </a:t>
                </a:r>
                <a:r>
                  <a:rPr lang="en-US" i="1" dirty="0" err="1" smtClean="0"/>
                  <a:t>bA</a:t>
                </a:r>
                <a:r>
                  <a:rPr lang="en-US" i="1" dirty="0" smtClean="0"/>
                  <a:t>′</a:t>
                </a:r>
              </a:p>
              <a:p>
                <a:pPr lvl="2"/>
                <a:r>
                  <a:rPr lang="en-US" i="1" dirty="0" smtClean="0"/>
                  <a:t>b</a:t>
                </a:r>
                <a:r>
                  <a:rPr lang="en-US" dirty="0" smtClean="0"/>
                  <a:t> = plate width normal to the plane of the figure.</a:t>
                </a:r>
              </a:p>
              <a:p>
                <a:pPr lvl="2"/>
                <a:r>
                  <a:rPr lang="en-US" i="1" dirty="0"/>
                  <a:t>A</a:t>
                </a:r>
                <a:r>
                  <a:rPr lang="en-US" i="1" dirty="0" smtClean="0"/>
                  <a:t>′</a:t>
                </a:r>
                <a:r>
                  <a:rPr lang="en-US" dirty="0" smtClean="0"/>
                  <a:t> = geometrical area defined by the trapezoidal distribution of pressure, 1-2-6-5.</a:t>
                </a:r>
              </a:p>
              <a:p>
                <a:pPr lvl="2"/>
                <a:r>
                  <a:rPr lang="en-US" dirty="0" smtClean="0"/>
                  <a:t>Acts at the center of pressure </a:t>
                </a:r>
                <a:r>
                  <a:rPr lang="en-US" i="1" dirty="0" smtClean="0"/>
                  <a:t>P.</a:t>
                </a:r>
                <a:endParaRPr lang="en-US" dirty="0" smtClean="0"/>
              </a:p>
              <a:p>
                <a:r>
                  <a:rPr lang="en-US" dirty="0" smtClean="0"/>
                  <a:t>Calculation </a:t>
                </a:r>
                <a:r>
                  <a:rPr lang="en-US" dirty="0"/>
                  <a:t>of </a:t>
                </a:r>
                <a:r>
                  <a:rPr lang="en-US" i="1" dirty="0"/>
                  <a:t>R </a:t>
                </a:r>
                <a:r>
                  <a:rPr lang="en-US" dirty="0"/>
                  <a:t>– Method </a:t>
                </a:r>
                <a:r>
                  <a:rPr lang="en-US" dirty="0" smtClean="0"/>
                  <a:t>2</a:t>
                </a:r>
              </a:p>
              <a:p>
                <a:pPr lvl="1"/>
                <a:r>
                  <a:rPr lang="en-US" i="1" dirty="0" smtClean="0"/>
                  <a:t>R</a:t>
                </a:r>
                <a:r>
                  <a:rPr lang="en-US" dirty="0" smtClean="0"/>
                  <a:t> = </a:t>
                </a:r>
                <a:r>
                  <a:rPr lang="en-US" i="1" dirty="0" err="1" smtClean="0"/>
                  <a:t>p</a:t>
                </a:r>
                <a:r>
                  <a:rPr lang="en-US" baseline="-25000" dirty="0" err="1" smtClean="0"/>
                  <a:t>av</a:t>
                </a:r>
                <a:r>
                  <a:rPr lang="en-US" i="1" dirty="0" err="1" smtClean="0"/>
                  <a:t>A</a:t>
                </a:r>
                <a:r>
                  <a:rPr lang="en-US" dirty="0" smtClean="0"/>
                  <a:t> = </a:t>
                </a:r>
                <a:r>
                  <a:rPr lang="el-GR" i="1" dirty="0"/>
                  <a:t>ρ</a:t>
                </a:r>
                <a:r>
                  <a:rPr lang="en-US" i="1" dirty="0" smtClean="0"/>
                  <a:t>g</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oMath>
                </a14:m>
                <a:r>
                  <a:rPr lang="en-US" i="1" dirty="0" smtClean="0"/>
                  <a:t>A</a:t>
                </a:r>
              </a:p>
              <a:p>
                <a:pPr lvl="2"/>
                <a:r>
                  <a:rPr lang="en-US" i="1" dirty="0" err="1" smtClean="0"/>
                  <a:t>p</a:t>
                </a:r>
                <a:r>
                  <a:rPr lang="en-US" baseline="-25000" dirty="0" err="1" smtClean="0"/>
                  <a:t>av</a:t>
                </a:r>
                <a:r>
                  <a:rPr lang="en-US" dirty="0" smtClean="0"/>
                  <a:t> = average pressure acting on the plate, ½ (</a:t>
                </a:r>
                <a:r>
                  <a:rPr lang="en-US" i="1" dirty="0" smtClean="0"/>
                  <a:t>p</a:t>
                </a:r>
                <a:r>
                  <a:rPr lang="en-US" baseline="-25000" dirty="0" smtClean="0"/>
                  <a:t>1</a:t>
                </a:r>
                <a:r>
                  <a:rPr lang="en-US" dirty="0" smtClean="0"/>
                  <a:t> + </a:t>
                </a:r>
                <a:r>
                  <a:rPr lang="en-US" i="1" dirty="0" smtClean="0"/>
                  <a:t>p</a:t>
                </a:r>
                <a:r>
                  <a:rPr lang="en-US" baseline="-25000" dirty="0" smtClean="0"/>
                  <a:t>2</a:t>
                </a:r>
                <a:r>
                  <a:rPr lang="en-US" dirty="0" smtClean="0"/>
                  <a:t>), or the pressure which exists at the average depth, measured to the centroid </a:t>
                </a:r>
                <a:r>
                  <a:rPr lang="en-US" i="1" dirty="0" smtClean="0"/>
                  <a:t>O</a:t>
                </a:r>
                <a:r>
                  <a:rPr lang="en-US" dirty="0" smtClean="0"/>
                  <a:t> of the plate.</a:t>
                </a:r>
              </a:p>
              <a:p>
                <a:pPr lvl="2"/>
                <a:r>
                  <a:rPr lang="en-US" i="1" dirty="0" smtClean="0"/>
                  <a:t>A</a:t>
                </a:r>
                <a:r>
                  <a:rPr lang="en-US" dirty="0" smtClean="0"/>
                  <a:t> = area of the plate.</a:t>
                </a: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h</m:t>
                        </m:r>
                      </m:e>
                    </m:acc>
                  </m:oMath>
                </a14:m>
                <a:r>
                  <a:rPr lang="en-US" dirty="0" smtClean="0"/>
                  <a: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smtClean="0"/>
                  <a:t> cos </a:t>
                </a:r>
                <a:r>
                  <a:rPr lang="el-GR" i="1" dirty="0" smtClean="0"/>
                  <a:t>θ</a:t>
                </a:r>
                <a:r>
                  <a:rPr lang="en-US" dirty="0" smtClean="0"/>
                  <a:t>, </a:t>
                </a:r>
                <a:r>
                  <a:rPr lang="en-US" dirty="0"/>
                  <a:t>is the average depth of the plate, which is measured to the plate centroid </a:t>
                </a:r>
                <a:r>
                  <a:rPr lang="en-US" i="1" dirty="0"/>
                  <a:t>O.</a:t>
                </a:r>
                <a:endParaRPr lang="en-US" dirty="0"/>
              </a:p>
              <a:p>
                <a:pPr lvl="2"/>
                <a:r>
                  <a:rPr lang="en-US" dirty="0" smtClean="0"/>
                  <a:t>Acts at the center of pressure </a:t>
                </a:r>
                <a:r>
                  <a:rPr lang="en-US" i="1" dirty="0" smtClean="0"/>
                  <a:t>P.</a:t>
                </a:r>
                <a:endParaRPr lang="en-US" dirty="0"/>
              </a:p>
              <a:p>
                <a:pPr lvl="2"/>
                <a:endParaRPr lang="en-US" dirty="0" smtClean="0"/>
              </a:p>
              <a:p>
                <a:pPr lvl="1"/>
                <a:endParaRPr lang="en-US" i="1" dirty="0" smtClean="0"/>
              </a:p>
              <a:p>
                <a:endParaRPr lang="en-US" dirty="0"/>
              </a:p>
              <a:p>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199" y="1361588"/>
                <a:ext cx="7772401" cy="5496412"/>
              </a:xfrm>
              <a:prstGeom prst="rect">
                <a:avLst/>
              </a:prstGeom>
              <a:blipFill>
                <a:blip r:embed="rId2"/>
                <a:stretch>
                  <a:fillRect l="-1332" t="-1885" r="-627"/>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4060527"/>
            <a:ext cx="2743200" cy="2675572"/>
          </a:xfrm>
        </p:spPr>
      </p:pic>
      <p:pic>
        <p:nvPicPr>
          <p:cNvPr id="8" name="Content Placeholder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4286" y="1361589"/>
            <a:ext cx="2786556" cy="2613022"/>
          </a:xfrm>
          <a:prstGeom prst="rect">
            <a:avLst/>
          </a:prstGeom>
        </p:spPr>
      </p:pic>
    </p:spTree>
    <p:extLst>
      <p:ext uri="{BB962C8B-B14F-4D97-AF65-F5344CB8AC3E}">
        <p14:creationId xmlns:p14="http://schemas.microsoft.com/office/powerpoint/2010/main" val="30447213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Rectangular Surfaces </a:t>
            </a:r>
            <a:r>
              <a:rPr lang="en-US" sz="3400" dirty="0" smtClean="0"/>
              <a:t>(3 </a:t>
            </a:r>
            <a:r>
              <a:rPr lang="en-US" sz="3400" dirty="0"/>
              <a:t>of 4)</a:t>
            </a:r>
          </a:p>
        </p:txBody>
      </p:sp>
      <p:sp>
        <p:nvSpPr>
          <p:cNvPr id="5" name="Content Placeholder 2"/>
          <p:cNvSpPr txBox="1">
            <a:spLocks/>
          </p:cNvSpPr>
          <p:nvPr/>
        </p:nvSpPr>
        <p:spPr>
          <a:xfrm>
            <a:off x="838199" y="1361588"/>
            <a:ext cx="7772401" cy="5496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Center of Pressure Location</a:t>
            </a:r>
          </a:p>
          <a:p>
            <a:pPr lvl="1" algn="just"/>
            <a:r>
              <a:rPr lang="en-US" dirty="0" smtClean="0"/>
              <a:t>The center of pressure </a:t>
            </a:r>
            <a:r>
              <a:rPr lang="en-US" i="1" dirty="0" smtClean="0"/>
              <a:t>P</a:t>
            </a:r>
            <a:r>
              <a:rPr lang="en-US" dirty="0" smtClean="0"/>
              <a:t> is located at the centroid of the trapezoidal pressure prism, which is easily found using composite techniques or evaluating the integral…</a:t>
            </a:r>
          </a:p>
          <a:p>
            <a:endParaRPr lang="en-US" dirty="0"/>
          </a:p>
          <a:p>
            <a:pPr lvl="2"/>
            <a:endParaRPr lang="en-US" dirty="0" smtClean="0"/>
          </a:p>
          <a:p>
            <a:pPr lvl="1"/>
            <a:endParaRPr lang="en-US" i="1" dirty="0" smtClean="0"/>
          </a:p>
          <a:p>
            <a:endParaRPr lang="en-US" dirty="0"/>
          </a:p>
          <a:p>
            <a:endParaRPr lang="en-US" dirty="0"/>
          </a:p>
        </p:txBody>
      </p:sp>
      <p:pic>
        <p:nvPicPr>
          <p:cNvPr id="6" name="Content Placeholder 5"/>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4060527"/>
            <a:ext cx="2743200" cy="2675572"/>
          </a:xfrm>
        </p:spPr>
      </p:pic>
      <p:pic>
        <p:nvPicPr>
          <p:cNvPr id="8" name="Content Placeholder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4286" y="1361589"/>
            <a:ext cx="2786556" cy="2613022"/>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1512590" y="3005300"/>
            <a:ext cx="1366674" cy="1166429"/>
          </a:xfrm>
          <a:prstGeom prst="rect">
            <a:avLst/>
          </a:prstGeom>
        </p:spPr>
      </p:pic>
    </p:spTree>
    <p:extLst>
      <p:ext uri="{BB962C8B-B14F-4D97-AF65-F5344CB8AC3E}">
        <p14:creationId xmlns:p14="http://schemas.microsoft.com/office/powerpoint/2010/main" val="7339560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Rectangular Surfaces </a:t>
            </a:r>
            <a:r>
              <a:rPr lang="en-US" sz="3400" dirty="0" smtClean="0"/>
              <a:t>(4 </a:t>
            </a:r>
            <a:r>
              <a:rPr lang="en-US" sz="3400" dirty="0"/>
              <a:t>of 4)</a:t>
            </a:r>
          </a:p>
        </p:txBody>
      </p:sp>
      <p:sp>
        <p:nvSpPr>
          <p:cNvPr id="5" name="Content Placeholder 2"/>
          <p:cNvSpPr txBox="1">
            <a:spLocks/>
          </p:cNvSpPr>
          <p:nvPr/>
        </p:nvSpPr>
        <p:spPr>
          <a:xfrm>
            <a:off x="838199" y="1361588"/>
            <a:ext cx="7772401" cy="5496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smtClean="0"/>
              <a:t>Calculation of </a:t>
            </a:r>
            <a:r>
              <a:rPr lang="en-US" i="1" dirty="0" smtClean="0"/>
              <a:t>R</a:t>
            </a:r>
            <a:r>
              <a:rPr lang="en-US" dirty="0" smtClean="0"/>
              <a:t> – Method 3</a:t>
            </a:r>
          </a:p>
          <a:p>
            <a:pPr lvl="1">
              <a:spcAft>
                <a:spcPts val="600"/>
              </a:spcAft>
            </a:pPr>
            <a:r>
              <a:rPr lang="en-US" i="1" dirty="0" smtClean="0"/>
              <a:t>R</a:t>
            </a:r>
            <a:r>
              <a:rPr lang="en-US" baseline="-25000" dirty="0" smtClean="0"/>
              <a:t>1</a:t>
            </a:r>
            <a:r>
              <a:rPr lang="en-US" dirty="0" smtClean="0"/>
              <a:t> = ½ (</a:t>
            </a:r>
            <a:r>
              <a:rPr lang="en-US" i="1" dirty="0" smtClean="0"/>
              <a:t>p</a:t>
            </a:r>
            <a:r>
              <a:rPr lang="en-US" baseline="-25000" dirty="0" smtClean="0"/>
              <a:t>1</a:t>
            </a:r>
            <a:r>
              <a:rPr lang="en-US" dirty="0" smtClean="0"/>
              <a:t> - </a:t>
            </a:r>
            <a:r>
              <a:rPr lang="en-US" i="1" dirty="0" smtClean="0"/>
              <a:t>p</a:t>
            </a:r>
            <a:r>
              <a:rPr lang="en-US" baseline="-25000" dirty="0" smtClean="0"/>
              <a:t>2</a:t>
            </a:r>
            <a:r>
              <a:rPr lang="en-US" dirty="0" smtClean="0"/>
              <a:t>)</a:t>
            </a:r>
            <a:r>
              <a:rPr lang="en-US" i="1" dirty="0" smtClean="0"/>
              <a:t>A</a:t>
            </a:r>
            <a:endParaRPr lang="en-US" dirty="0" smtClean="0"/>
          </a:p>
          <a:p>
            <a:pPr lvl="1">
              <a:spcAft>
                <a:spcPts val="600"/>
              </a:spcAft>
            </a:pPr>
            <a:r>
              <a:rPr lang="en-US" dirty="0" smtClean="0"/>
              <a:t>Acts at the centroid of the triangular portion of the pressure prism.</a:t>
            </a:r>
          </a:p>
          <a:p>
            <a:pPr lvl="1">
              <a:spcAft>
                <a:spcPts val="600"/>
              </a:spcAft>
            </a:pPr>
            <a:r>
              <a:rPr lang="en-US" i="1" dirty="0" smtClean="0"/>
              <a:t>A</a:t>
            </a:r>
            <a:r>
              <a:rPr lang="en-US" dirty="0" smtClean="0"/>
              <a:t> = </a:t>
            </a:r>
            <a:r>
              <a:rPr lang="en-US" i="1" dirty="0" err="1" smtClean="0"/>
              <a:t>bL</a:t>
            </a:r>
            <a:r>
              <a:rPr lang="en-US" dirty="0" smtClean="0"/>
              <a:t> is the area of the plate</a:t>
            </a:r>
            <a:endParaRPr lang="en-US" i="1" dirty="0" smtClean="0"/>
          </a:p>
          <a:p>
            <a:pPr lvl="1">
              <a:spcAft>
                <a:spcPts val="1200"/>
              </a:spcAft>
            </a:pPr>
            <a:endParaRPr lang="en-US" dirty="0"/>
          </a:p>
          <a:p>
            <a:pPr lvl="1">
              <a:spcAft>
                <a:spcPts val="600"/>
              </a:spcAft>
            </a:pPr>
            <a:r>
              <a:rPr lang="en-US" i="1" dirty="0" smtClean="0"/>
              <a:t>R</a:t>
            </a:r>
            <a:r>
              <a:rPr lang="en-US" baseline="-25000" dirty="0" smtClean="0"/>
              <a:t>2</a:t>
            </a:r>
            <a:r>
              <a:rPr lang="en-US" dirty="0" smtClean="0"/>
              <a:t> = </a:t>
            </a:r>
            <a:r>
              <a:rPr lang="en-US" i="1" dirty="0" smtClean="0"/>
              <a:t>p</a:t>
            </a:r>
            <a:r>
              <a:rPr lang="en-US" baseline="-25000" dirty="0" smtClean="0"/>
              <a:t>2</a:t>
            </a:r>
            <a:r>
              <a:rPr lang="en-US" i="1" dirty="0" smtClean="0"/>
              <a:t>A</a:t>
            </a:r>
          </a:p>
          <a:p>
            <a:pPr lvl="1">
              <a:spcAft>
                <a:spcPts val="600"/>
              </a:spcAft>
            </a:pPr>
            <a:r>
              <a:rPr lang="en-US" dirty="0" smtClean="0"/>
              <a:t>Acts at the centroid of the rectangular portion of the pressure prism.</a:t>
            </a:r>
          </a:p>
          <a:p>
            <a:pPr lvl="1"/>
            <a:endParaRPr lang="en-US" dirty="0"/>
          </a:p>
          <a:p>
            <a:pPr lvl="2"/>
            <a:endParaRPr lang="en-US" dirty="0" smtClean="0"/>
          </a:p>
          <a:p>
            <a:pPr lvl="1"/>
            <a:endParaRPr lang="en-US" i="1" dirty="0" smtClean="0"/>
          </a:p>
          <a:p>
            <a:endParaRPr lang="en-US" dirty="0"/>
          </a:p>
          <a:p>
            <a:endParaRPr lang="en-US" dirty="0"/>
          </a:p>
        </p:txBody>
      </p:sp>
      <p:pic>
        <p:nvPicPr>
          <p:cNvPr id="8" name="Content Placeholder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24286" y="1361589"/>
            <a:ext cx="2786556" cy="2613022"/>
          </a:xfrm>
          <a:prstGeom prst="rect">
            <a:avLst/>
          </a:prstGeom>
        </p:spPr>
      </p:pic>
      <p:pic>
        <p:nvPicPr>
          <p:cNvPr id="7" name="Content Placeholder 6"/>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4081953"/>
            <a:ext cx="2743200" cy="2668704"/>
          </a:xfrm>
        </p:spPr>
      </p:pic>
    </p:spTree>
    <p:extLst>
      <p:ext uri="{BB962C8B-B14F-4D97-AF65-F5344CB8AC3E}">
        <p14:creationId xmlns:p14="http://schemas.microsoft.com/office/powerpoint/2010/main" val="26066409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Cylindrical </a:t>
            </a:r>
            <a:r>
              <a:rPr lang="en-US" sz="3400" dirty="0" smtClean="0"/>
              <a:t>Surfaces (1 of 2)</a:t>
            </a:r>
            <a:endParaRPr lang="en-US" sz="3400"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909054"/>
          </a:xfrm>
        </p:spPr>
      </p:pic>
      <p:sp>
        <p:nvSpPr>
          <p:cNvPr id="5" name="Content Placeholder 2"/>
          <p:cNvSpPr txBox="1">
            <a:spLocks/>
          </p:cNvSpPr>
          <p:nvPr/>
        </p:nvSpPr>
        <p:spPr>
          <a:xfrm>
            <a:off x="838200" y="1361588"/>
            <a:ext cx="10515600"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Illustration</a:t>
            </a:r>
          </a:p>
          <a:p>
            <a:pPr lvl="1"/>
            <a:endParaRPr lang="en-US" dirty="0"/>
          </a:p>
          <a:p>
            <a:pPr lvl="1"/>
            <a:endParaRPr lang="en-US" dirty="0" smtClean="0"/>
          </a:p>
          <a:p>
            <a:r>
              <a:rPr lang="en-US" dirty="0" smtClean="0"/>
              <a:t>Two-Dimensional Representation</a:t>
            </a:r>
          </a:p>
          <a:p>
            <a:endParaRPr lang="en-US" dirty="0"/>
          </a:p>
          <a:p>
            <a:r>
              <a:rPr lang="en-US" dirty="0" smtClean="0"/>
              <a:t>Calculation Procedure – Method 1</a:t>
            </a:r>
          </a:p>
          <a:p>
            <a:endParaRPr lang="en-US" dirty="0"/>
          </a:p>
          <a:p>
            <a:endParaRPr lang="en-US" dirty="0" smtClean="0"/>
          </a:p>
          <a:p>
            <a:endParaRPr lang="en-US" dirty="0" smtClean="0"/>
          </a:p>
          <a:p>
            <a:r>
              <a:rPr lang="en-US" dirty="0" smtClean="0"/>
              <a:t>Moment Equation will give Location</a:t>
            </a: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4403239"/>
            <a:ext cx="2743200" cy="224694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1107985" y="4160635"/>
            <a:ext cx="7232831" cy="669116"/>
          </a:xfrm>
          <a:prstGeom prst="rect">
            <a:avLst/>
          </a:prstGeom>
        </p:spPr>
      </p:pic>
    </p:spTree>
    <p:extLst>
      <p:ext uri="{BB962C8B-B14F-4D97-AF65-F5344CB8AC3E}">
        <p14:creationId xmlns:p14="http://schemas.microsoft.com/office/powerpoint/2010/main" val="36089765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Cylindrical </a:t>
            </a:r>
            <a:r>
              <a:rPr lang="en-US" sz="3400" dirty="0" smtClean="0"/>
              <a:t>Surfaces (2 of 2)</a:t>
            </a:r>
            <a:endParaRPr lang="en-US" sz="3400"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2520" y="1182576"/>
            <a:ext cx="3200400" cy="2909054"/>
          </a:xfrm>
        </p:spPr>
      </p:pic>
      <p:sp>
        <p:nvSpPr>
          <p:cNvPr id="5" name="Content Placeholder 2"/>
          <p:cNvSpPr txBox="1">
            <a:spLocks/>
          </p:cNvSpPr>
          <p:nvPr/>
        </p:nvSpPr>
        <p:spPr>
          <a:xfrm>
            <a:off x="838200" y="1361588"/>
            <a:ext cx="7634320"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Calculation Procedure – Method 2</a:t>
            </a:r>
          </a:p>
          <a:p>
            <a:pPr lvl="1" algn="just"/>
            <a:r>
              <a:rPr lang="en-US" i="1" dirty="0" err="1" smtClean="0"/>
              <a:t>P</a:t>
            </a:r>
            <a:r>
              <a:rPr lang="en-US" i="1" baseline="-25000" dirty="0" err="1" smtClean="0"/>
              <a:t>x</a:t>
            </a:r>
            <a:r>
              <a:rPr lang="en-US" i="1" dirty="0" smtClean="0"/>
              <a:t> </a:t>
            </a:r>
            <a:r>
              <a:rPr lang="en-US" dirty="0" smtClean="0"/>
              <a:t>= pressure along </a:t>
            </a:r>
            <a:r>
              <a:rPr lang="en-US" i="1" dirty="0" smtClean="0"/>
              <a:t>CB</a:t>
            </a:r>
            <a:r>
              <a:rPr lang="en-US" dirty="0" smtClean="0"/>
              <a:t> and can be found using the techniques established for flat rectangular plates.</a:t>
            </a:r>
          </a:p>
          <a:p>
            <a:pPr lvl="1" algn="just"/>
            <a:endParaRPr lang="en-US" i="1" dirty="0"/>
          </a:p>
          <a:p>
            <a:pPr lvl="1" algn="just"/>
            <a:r>
              <a:rPr lang="en-US" i="1" dirty="0" err="1" smtClean="0"/>
              <a:t>P</a:t>
            </a:r>
            <a:r>
              <a:rPr lang="en-US" i="1" baseline="-25000" dirty="0" err="1" smtClean="0"/>
              <a:t>y</a:t>
            </a:r>
            <a:r>
              <a:rPr lang="en-US" dirty="0" smtClean="0"/>
              <a:t> = pressure along </a:t>
            </a:r>
            <a:r>
              <a:rPr lang="en-US" i="1" dirty="0" smtClean="0"/>
              <a:t>AC</a:t>
            </a:r>
            <a:r>
              <a:rPr lang="en-US" dirty="0" smtClean="0"/>
              <a:t> and can be found using the techniques established for flat rectangular plates.</a:t>
            </a:r>
          </a:p>
          <a:p>
            <a:pPr lvl="1" algn="just"/>
            <a:endParaRPr lang="en-US" dirty="0"/>
          </a:p>
          <a:p>
            <a:pPr lvl="1" algn="just"/>
            <a:r>
              <a:rPr lang="en-US" i="1" dirty="0" smtClean="0"/>
              <a:t>W</a:t>
            </a:r>
            <a:r>
              <a:rPr lang="en-US" dirty="0" smtClean="0"/>
              <a:t> = weight of the fluid block and is the area </a:t>
            </a:r>
            <a:r>
              <a:rPr lang="en-US" i="1" dirty="0" smtClean="0"/>
              <a:t>ABC</a:t>
            </a:r>
            <a:r>
              <a:rPr lang="en-US" dirty="0" smtClean="0"/>
              <a:t> times the plate width </a:t>
            </a:r>
            <a:r>
              <a:rPr lang="en-US" i="1" dirty="0" smtClean="0"/>
              <a:t>b</a:t>
            </a:r>
            <a:r>
              <a:rPr lang="en-US" dirty="0" smtClean="0"/>
              <a:t>.  The weight passes through the centroid of area </a:t>
            </a:r>
            <a:r>
              <a:rPr lang="en-US" i="1" dirty="0" smtClean="0"/>
              <a:t>ABC.</a:t>
            </a:r>
            <a:endParaRPr lang="en-US" i="1" dirty="0"/>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2520" y="4147905"/>
            <a:ext cx="3200400" cy="2606888"/>
          </a:xfrm>
          <a:prstGeom prst="rect">
            <a:avLst/>
          </a:prstGeom>
        </p:spPr>
      </p:pic>
    </p:spTree>
    <p:extLst>
      <p:ext uri="{BB962C8B-B14F-4D97-AF65-F5344CB8AC3E}">
        <p14:creationId xmlns:p14="http://schemas.microsoft.com/office/powerpoint/2010/main" val="849406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Irregular Flat Surfaces (1 of </a:t>
            </a:r>
            <a:r>
              <a:rPr lang="en-US" sz="3400" dirty="0" smtClean="0"/>
              <a:t>2)</a:t>
            </a:r>
            <a:endParaRPr lang="en-US" sz="3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361588"/>
                <a:ext cx="7319613" cy="5253957"/>
              </a:xfrm>
            </p:spPr>
            <p:txBody>
              <a:bodyPr/>
              <a:lstStyle/>
              <a:p>
                <a:r>
                  <a:rPr lang="en-US" dirty="0" smtClean="0"/>
                  <a:t>Illustration</a:t>
                </a:r>
              </a:p>
              <a:p>
                <a:endParaRPr lang="en-US" dirty="0"/>
              </a:p>
              <a:p>
                <a:r>
                  <a:rPr lang="en-US" dirty="0" smtClean="0"/>
                  <a:t>Resultant</a:t>
                </a:r>
              </a:p>
              <a:p>
                <a:pPr lvl="1"/>
                <a:r>
                  <a:rPr lang="en-US" i="1" dirty="0" smtClean="0"/>
                  <a:t>R </a:t>
                </a:r>
                <a:r>
                  <a:rPr lang="en-US" dirty="0" smtClean="0"/>
                  <a:t>= ∫ </a:t>
                </a:r>
                <a:r>
                  <a:rPr lang="el-GR" i="1" dirty="0"/>
                  <a:t>ρ</a:t>
                </a:r>
                <a:r>
                  <a:rPr lang="en-US" i="1" dirty="0" err="1" smtClean="0"/>
                  <a:t>ghx</a:t>
                </a:r>
                <a:r>
                  <a:rPr lang="en-US" i="1" dirty="0" smtClean="0"/>
                  <a:t> </a:t>
                </a:r>
                <a:r>
                  <a:rPr lang="en-US" i="1" dirty="0" err="1" smtClean="0"/>
                  <a:t>dy</a:t>
                </a:r>
                <a:endParaRPr lang="en-US" dirty="0" smtClean="0"/>
              </a:p>
              <a:p>
                <a:pPr lvl="1"/>
                <a:r>
                  <a:rPr lang="en-US" i="1" dirty="0" smtClean="0"/>
                  <a:t>R</a:t>
                </a:r>
                <a:r>
                  <a:rPr lang="en-US" dirty="0" smtClean="0"/>
                  <a:t> = </a:t>
                </a:r>
                <a:r>
                  <a:rPr lang="el-GR" i="1" dirty="0"/>
                  <a:t>ρ</a:t>
                </a:r>
                <a:r>
                  <a:rPr lang="en-US" i="1" dirty="0"/>
                  <a:t>g</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h</m:t>
                        </m:r>
                      </m:e>
                    </m:acc>
                  </m:oMath>
                </a14:m>
                <a:r>
                  <a:rPr lang="en-US" i="1" dirty="0" smtClean="0"/>
                  <a:t>A</a:t>
                </a:r>
              </a:p>
              <a:p>
                <a:pPr lvl="1"/>
                <a:r>
                  <a:rPr lang="en-US" i="1" dirty="0"/>
                  <a:t>A</a:t>
                </a:r>
                <a:r>
                  <a:rPr lang="en-US" dirty="0"/>
                  <a:t> = area of the plate.</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h</m:t>
                        </m:r>
                      </m:e>
                    </m:acc>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cos </a:t>
                </a:r>
                <a:r>
                  <a:rPr lang="el-GR" i="1" dirty="0"/>
                  <a:t>θ</a:t>
                </a:r>
                <a:r>
                  <a:rPr lang="en-US" dirty="0"/>
                  <a:t>, is the average depth of the </a:t>
                </a:r>
                <a:r>
                  <a:rPr lang="en-US" dirty="0" smtClean="0"/>
                  <a:t>plate, which is measured to </a:t>
                </a:r>
                <a:r>
                  <a:rPr lang="en-US" dirty="0"/>
                  <a:t>the </a:t>
                </a:r>
                <a:r>
                  <a:rPr lang="en-US" dirty="0" smtClean="0"/>
                  <a:t>plate centroid </a:t>
                </a:r>
                <a:r>
                  <a:rPr lang="en-US" i="1" dirty="0"/>
                  <a:t>O.</a:t>
                </a:r>
                <a:endParaRPr lang="en-US" dirty="0"/>
              </a:p>
              <a:p>
                <a:pPr lvl="1"/>
                <a:endParaRPr lang="en-US" i="1" dirty="0"/>
              </a:p>
              <a:p>
                <a:r>
                  <a:rPr lang="en-US" dirty="0" smtClean="0"/>
                  <a:t>Location</a:t>
                </a:r>
              </a:p>
              <a:p>
                <a:pPr lvl="1"/>
                <a:r>
                  <a:rPr lang="en-US" dirty="0" smtClean="0"/>
                  <a:t>Acts at the center of pressure </a:t>
                </a:r>
                <a:r>
                  <a:rPr lang="en-US" i="1" dirty="0" smtClean="0"/>
                  <a:t>P</a:t>
                </a:r>
                <a:r>
                  <a:rPr lang="en-US" dirty="0" smtClean="0"/>
                  <a:t> which is the centroid of the irregular pressure volume.</a:t>
                </a:r>
                <a:endParaRPr lang="en-US" i="1" dirty="0" smtClean="0"/>
              </a:p>
              <a:p>
                <a:pPr lvl="1"/>
                <a:endParaRPr lang="en-US" dirty="0"/>
              </a:p>
              <a:p>
                <a:pPr lvl="1"/>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361588"/>
                <a:ext cx="7319613" cy="5253957"/>
              </a:xfrm>
              <a:blipFill>
                <a:blip r:embed="rId2"/>
                <a:stretch>
                  <a:fillRect l="-1415" t="-1972" r="-2082"/>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5012" y="1171343"/>
            <a:ext cx="2743200" cy="286716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3797" y="3828622"/>
            <a:ext cx="3200400" cy="3038452"/>
          </a:xfrm>
          <a:prstGeom prst="rect">
            <a:avLst/>
          </a:prstGeom>
        </p:spPr>
      </p:pic>
    </p:spTree>
    <p:extLst>
      <p:ext uri="{BB962C8B-B14F-4D97-AF65-F5344CB8AC3E}">
        <p14:creationId xmlns:p14="http://schemas.microsoft.com/office/powerpoint/2010/main" val="12396128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Hydrostatic Pressure on Submerged Irregular Flat Surfaces </a:t>
            </a:r>
            <a:r>
              <a:rPr lang="en-US" sz="3400" dirty="0" smtClean="0"/>
              <a:t>(2 </a:t>
            </a:r>
            <a:r>
              <a:rPr lang="en-US" sz="3400" dirty="0"/>
              <a:t>of </a:t>
            </a:r>
            <a:r>
              <a:rPr lang="en-US" sz="3400" dirty="0" smtClean="0"/>
              <a:t>2)</a:t>
            </a:r>
            <a:endParaRPr lang="en-US" sz="3400" dirty="0"/>
          </a:p>
        </p:txBody>
      </p:sp>
      <p:sp>
        <p:nvSpPr>
          <p:cNvPr id="3" name="Content Placeholder 2"/>
          <p:cNvSpPr>
            <a:spLocks noGrp="1"/>
          </p:cNvSpPr>
          <p:nvPr>
            <p:ph idx="1"/>
          </p:nvPr>
        </p:nvSpPr>
        <p:spPr>
          <a:xfrm>
            <a:off x="838199" y="1361588"/>
            <a:ext cx="7188883" cy="5253957"/>
          </a:xfrm>
        </p:spPr>
        <p:txBody>
          <a:bodyPr/>
          <a:lstStyle/>
          <a:p>
            <a:r>
              <a:rPr lang="en-US" dirty="0" smtClean="0"/>
              <a:t>Center of Pressure</a:t>
            </a:r>
          </a:p>
          <a:p>
            <a:pPr lvl="1" algn="just"/>
            <a:r>
              <a:rPr lang="en-US" dirty="0"/>
              <a:t>The center of pressure </a:t>
            </a:r>
            <a:r>
              <a:rPr lang="en-US" i="1" dirty="0"/>
              <a:t>P</a:t>
            </a:r>
            <a:r>
              <a:rPr lang="en-US" dirty="0"/>
              <a:t> is located at the centroid of the trapezoidal pressure prism, which is easily found using composite techniques or evaluating the integral</a:t>
            </a:r>
            <a:r>
              <a:rPr lang="en-US" dirty="0" smtClean="0"/>
              <a:t>…</a:t>
            </a:r>
          </a:p>
          <a:p>
            <a:pPr lvl="1" algn="just"/>
            <a:endParaRPr lang="en-US" dirty="0"/>
          </a:p>
          <a:p>
            <a:pPr lvl="1" algn="just"/>
            <a:endParaRPr lang="en-US" dirty="0" smtClean="0"/>
          </a:p>
          <a:p>
            <a:pPr lvl="1" algn="just"/>
            <a:endParaRPr lang="en-US" dirty="0"/>
          </a:p>
          <a:p>
            <a:pPr lvl="1" algn="just"/>
            <a:r>
              <a:rPr lang="en-US" dirty="0" smtClean="0"/>
              <a:t>Note that the pressure </a:t>
            </a:r>
            <a:r>
              <a:rPr lang="en-US" i="1" dirty="0" smtClean="0"/>
              <a:t>p</a:t>
            </a:r>
            <a:r>
              <a:rPr lang="en-US" dirty="0" smtClean="0"/>
              <a:t> = </a:t>
            </a:r>
            <a:r>
              <a:rPr lang="el-GR" i="1" dirty="0"/>
              <a:t>ρ</a:t>
            </a:r>
            <a:r>
              <a:rPr lang="en-US" i="1" dirty="0" err="1" smtClean="0"/>
              <a:t>gh</a:t>
            </a:r>
            <a:r>
              <a:rPr lang="en-US" i="1" dirty="0" smtClean="0"/>
              <a:t> </a:t>
            </a:r>
            <a:r>
              <a:rPr lang="en-US" dirty="0" smtClean="0"/>
              <a:t>=</a:t>
            </a:r>
            <a:r>
              <a:rPr lang="en-US" i="1" dirty="0" smtClean="0"/>
              <a:t> </a:t>
            </a:r>
            <a:r>
              <a:rPr lang="el-GR" i="1" dirty="0"/>
              <a:t>ρ</a:t>
            </a:r>
            <a:r>
              <a:rPr lang="en-US" i="1" dirty="0" err="1"/>
              <a:t>g</a:t>
            </a:r>
            <a:r>
              <a:rPr lang="en-US" i="1" dirty="0" err="1" smtClean="0"/>
              <a:t>y</a:t>
            </a:r>
            <a:r>
              <a:rPr lang="en-US" i="1" dirty="0" smtClean="0"/>
              <a:t> </a:t>
            </a:r>
            <a:r>
              <a:rPr lang="en-US" dirty="0" smtClean="0"/>
              <a:t>cos </a:t>
            </a:r>
            <a:r>
              <a:rPr lang="el-GR" i="1" dirty="0" smtClean="0"/>
              <a:t>θ</a:t>
            </a:r>
            <a:r>
              <a:rPr lang="en-US" i="1" dirty="0" smtClean="0"/>
              <a:t>.</a:t>
            </a:r>
            <a:endParaRPr lang="en-US" dirty="0"/>
          </a:p>
          <a:p>
            <a:endParaRPr lang="en-US" dirty="0" smtClean="0"/>
          </a:p>
          <a:p>
            <a:pPr lvl="1"/>
            <a:r>
              <a:rPr lang="en-US" dirty="0" smtClean="0"/>
              <a:t>Also note that the center of pressure </a:t>
            </a:r>
            <a:r>
              <a:rPr lang="en-US" i="1" dirty="0" smtClean="0"/>
              <a:t>P</a:t>
            </a:r>
            <a:r>
              <a:rPr lang="en-US" dirty="0" smtClean="0"/>
              <a:t> and the centroid of the plate </a:t>
            </a:r>
            <a:r>
              <a:rPr lang="en-US" i="1" dirty="0" smtClean="0"/>
              <a:t>O</a:t>
            </a:r>
            <a:r>
              <a:rPr lang="en-US" dirty="0" smtClean="0"/>
              <a:t> are not the same.</a:t>
            </a:r>
          </a:p>
          <a:p>
            <a:pPr lvl="1"/>
            <a:endParaRPr lang="en-US" dirty="0"/>
          </a:p>
          <a:p>
            <a:pPr lvl="1"/>
            <a:endParaRPr lang="en-US" i="1"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5012" y="1171343"/>
            <a:ext cx="2743200" cy="286716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3797" y="3828622"/>
            <a:ext cx="3200400" cy="303845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4026647" y="3169148"/>
            <a:ext cx="1717505" cy="1172429"/>
          </a:xfrm>
          <a:prstGeom prst="rect">
            <a:avLst/>
          </a:prstGeom>
        </p:spPr>
      </p:pic>
    </p:spTree>
    <p:extLst>
      <p:ext uri="{BB962C8B-B14F-4D97-AF65-F5344CB8AC3E}">
        <p14:creationId xmlns:p14="http://schemas.microsoft.com/office/powerpoint/2010/main" val="21742309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Buoyancy (1 of </a:t>
            </a:r>
            <a:r>
              <a:rPr lang="en-US" sz="3400" dirty="0" smtClean="0"/>
              <a:t>4)</a:t>
            </a:r>
            <a:endParaRPr lang="en-US" sz="3400" dirty="0"/>
          </a:p>
        </p:txBody>
      </p:sp>
      <p:sp>
        <p:nvSpPr>
          <p:cNvPr id="3" name="Content Placeholder 2"/>
          <p:cNvSpPr>
            <a:spLocks noGrp="1"/>
          </p:cNvSpPr>
          <p:nvPr>
            <p:ph idx="1"/>
          </p:nvPr>
        </p:nvSpPr>
        <p:spPr>
          <a:xfrm>
            <a:off x="838199" y="1361588"/>
            <a:ext cx="10515601" cy="5253957"/>
          </a:xfrm>
        </p:spPr>
        <p:txBody>
          <a:bodyPr/>
          <a:lstStyle/>
          <a:p>
            <a:r>
              <a:rPr lang="en-US" dirty="0" smtClean="0"/>
              <a:t>Illustration</a:t>
            </a:r>
          </a:p>
          <a:p>
            <a:endParaRPr lang="en-US" dirty="0" smtClean="0"/>
          </a:p>
          <a:p>
            <a:endParaRPr lang="en-US" dirty="0"/>
          </a:p>
          <a:p>
            <a:endParaRPr lang="en-US" dirty="0"/>
          </a:p>
          <a:p>
            <a:r>
              <a:rPr lang="en-US" dirty="0" smtClean="0"/>
              <a:t>Description</a:t>
            </a:r>
          </a:p>
          <a:p>
            <a:pPr lvl="1">
              <a:spcAft>
                <a:spcPts val="1200"/>
              </a:spcAft>
            </a:pPr>
            <a:r>
              <a:rPr lang="en-US" dirty="0" smtClean="0"/>
              <a:t>Fluid Portion (</a:t>
            </a:r>
            <a:r>
              <a:rPr lang="en-US" i="1" dirty="0" smtClean="0"/>
              <a:t>a</a:t>
            </a:r>
            <a:r>
              <a:rPr lang="en-US" dirty="0" smtClean="0"/>
              <a:t>)</a:t>
            </a:r>
          </a:p>
          <a:p>
            <a:pPr lvl="1">
              <a:spcAft>
                <a:spcPts val="1200"/>
              </a:spcAft>
            </a:pPr>
            <a:r>
              <a:rPr lang="en-US" dirty="0" smtClean="0"/>
              <a:t>Replaced Fluid Portion Force Distribution (</a:t>
            </a:r>
            <a:r>
              <a:rPr lang="en-US" i="1" dirty="0" smtClean="0"/>
              <a:t>b</a:t>
            </a:r>
            <a:r>
              <a:rPr lang="en-US" dirty="0" smtClean="0"/>
              <a:t>)</a:t>
            </a:r>
          </a:p>
          <a:p>
            <a:pPr lvl="1">
              <a:spcAft>
                <a:spcPts val="1200"/>
              </a:spcAft>
            </a:pPr>
            <a:r>
              <a:rPr lang="en-US" dirty="0" smtClean="0"/>
              <a:t>Free-Body Diagram of Fluid Portion (</a:t>
            </a:r>
            <a:r>
              <a:rPr lang="en-US" i="1" dirty="0" smtClean="0"/>
              <a:t>c</a:t>
            </a:r>
            <a:r>
              <a:rPr lang="en-US" dirty="0" smtClean="0"/>
              <a:t>)</a:t>
            </a:r>
          </a:p>
          <a:p>
            <a:pPr lvl="1">
              <a:spcAft>
                <a:spcPts val="1200"/>
              </a:spcAft>
            </a:pPr>
            <a:r>
              <a:rPr lang="en-US" dirty="0" smtClean="0"/>
              <a:t>Equilibrium Requirements</a:t>
            </a:r>
          </a:p>
          <a:p>
            <a:pPr lvl="1"/>
            <a:endParaRPr lang="en-US" dirty="0" smtClean="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1625505"/>
          </a:xfrm>
          <a:prstGeom prst="rect">
            <a:avLst/>
          </a:prstGeom>
        </p:spPr>
      </p:pic>
    </p:spTree>
    <p:extLst>
      <p:ext uri="{BB962C8B-B14F-4D97-AF65-F5344CB8AC3E}">
        <p14:creationId xmlns:p14="http://schemas.microsoft.com/office/powerpoint/2010/main" val="27597759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Buoyancy </a:t>
            </a:r>
            <a:r>
              <a:rPr lang="en-US" sz="3400" dirty="0" smtClean="0"/>
              <a:t>(2 </a:t>
            </a:r>
            <a:r>
              <a:rPr lang="en-US" sz="3400" dirty="0"/>
              <a:t>of </a:t>
            </a:r>
            <a:r>
              <a:rPr lang="en-US" sz="3400" dirty="0" smtClean="0"/>
              <a:t>4)</a:t>
            </a:r>
            <a:endParaRPr lang="en-US" sz="3400" dirty="0"/>
          </a:p>
        </p:txBody>
      </p:sp>
      <p:sp>
        <p:nvSpPr>
          <p:cNvPr id="3" name="Content Placeholder 2"/>
          <p:cNvSpPr>
            <a:spLocks noGrp="1"/>
          </p:cNvSpPr>
          <p:nvPr>
            <p:ph idx="1"/>
          </p:nvPr>
        </p:nvSpPr>
        <p:spPr>
          <a:xfrm>
            <a:off x="838199" y="1361588"/>
            <a:ext cx="10515601" cy="5253957"/>
          </a:xfrm>
        </p:spPr>
        <p:txBody>
          <a:bodyPr/>
          <a:lstStyle/>
          <a:p>
            <a:r>
              <a:rPr lang="en-US" dirty="0" smtClean="0"/>
              <a:t>Buoyant Force, </a:t>
            </a:r>
            <a:r>
              <a:rPr lang="en-US" i="1" dirty="0" smtClean="0"/>
              <a:t>F</a:t>
            </a:r>
            <a:r>
              <a:rPr lang="en-US" dirty="0" smtClean="0"/>
              <a:t> = </a:t>
            </a:r>
            <a:r>
              <a:rPr lang="el-GR" i="1" dirty="0"/>
              <a:t>ρ</a:t>
            </a:r>
            <a:r>
              <a:rPr lang="en-US" i="1" dirty="0" err="1" smtClean="0"/>
              <a:t>gV</a:t>
            </a:r>
            <a:endParaRPr lang="en-US" i="1" dirty="0" smtClean="0"/>
          </a:p>
          <a:p>
            <a:pPr lvl="1"/>
            <a:r>
              <a:rPr lang="el-GR" i="1" dirty="0" smtClean="0"/>
              <a:t>ρ</a:t>
            </a:r>
            <a:r>
              <a:rPr lang="en-US" i="1" dirty="0" smtClean="0"/>
              <a:t> </a:t>
            </a:r>
            <a:r>
              <a:rPr lang="en-US" dirty="0" smtClean="0"/>
              <a:t>= density of the fluid</a:t>
            </a:r>
          </a:p>
          <a:p>
            <a:pPr lvl="1"/>
            <a:r>
              <a:rPr lang="en-US" i="1" dirty="0" smtClean="0"/>
              <a:t>g</a:t>
            </a:r>
            <a:r>
              <a:rPr lang="en-US" dirty="0" smtClean="0"/>
              <a:t> = acceleration of gravity</a:t>
            </a:r>
            <a:endParaRPr lang="en-US" i="1" dirty="0" smtClean="0"/>
          </a:p>
          <a:p>
            <a:pPr lvl="1"/>
            <a:r>
              <a:rPr lang="en-US" i="1" dirty="0" smtClean="0"/>
              <a:t>V</a:t>
            </a:r>
            <a:r>
              <a:rPr lang="en-US" dirty="0" smtClean="0"/>
              <a:t> = volume of the displaced fluid </a:t>
            </a:r>
          </a:p>
          <a:p>
            <a:pPr lvl="1"/>
            <a:endParaRPr lang="en-US" dirty="0"/>
          </a:p>
          <a:p>
            <a:pPr lvl="1"/>
            <a:r>
              <a:rPr lang="en-US" dirty="0" smtClean="0"/>
              <a:t>The buoyant force is equal, opposite, and collinear with the weight of the fluid portion.</a:t>
            </a:r>
          </a:p>
          <a:p>
            <a:pPr lvl="1"/>
            <a:endParaRPr lang="en-US" dirty="0"/>
          </a:p>
          <a:p>
            <a:pPr lvl="1"/>
            <a:r>
              <a:rPr lang="en-US" dirty="0" smtClean="0"/>
              <a:t>For objects at rest in a fluid, the buoyant force will be equal in magnitude to the weight of the fluid displaced by the object.</a:t>
            </a:r>
          </a:p>
          <a:p>
            <a:pPr lvl="1"/>
            <a:endParaRPr lang="en-US" dirty="0" smtClean="0"/>
          </a:p>
          <a:p>
            <a:pPr lvl="1"/>
            <a:endParaRPr lang="en-US" dirty="0" smtClean="0"/>
          </a:p>
          <a:p>
            <a:endParaRPr lang="en-US" dirty="0"/>
          </a:p>
          <a:p>
            <a:pPr marL="457200" lvl="1" indent="0">
              <a:buNone/>
            </a:pPr>
            <a:endParaRPr lang="en-US" dirty="0" smtClean="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1625505"/>
          </a:xfrm>
          <a:prstGeom prst="rect">
            <a:avLst/>
          </a:prstGeom>
        </p:spPr>
      </p:pic>
    </p:spTree>
    <p:extLst>
      <p:ext uri="{BB962C8B-B14F-4D97-AF65-F5344CB8AC3E}">
        <p14:creationId xmlns:p14="http://schemas.microsoft.com/office/powerpoint/2010/main" val="398072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Centroids (cont.) </a:t>
            </a:r>
          </a:p>
        </p:txBody>
      </p:sp>
      <p:sp>
        <p:nvSpPr>
          <p:cNvPr id="3" name="Content Placeholder 2"/>
          <p:cNvSpPr>
            <a:spLocks noGrp="1"/>
          </p:cNvSpPr>
          <p:nvPr>
            <p:ph idx="1"/>
          </p:nvPr>
        </p:nvSpPr>
        <p:spPr/>
        <p:txBody>
          <a:bodyPr/>
          <a:lstStyle/>
          <a:p>
            <a:r>
              <a:rPr lang="en-US" dirty="0"/>
              <a:t>Centroids of Areas</a:t>
            </a:r>
          </a:p>
          <a:p>
            <a:pPr lvl="1"/>
            <a:r>
              <a:rPr lang="en-US" dirty="0"/>
              <a:t>Differential section </a:t>
            </a:r>
            <a:r>
              <a:rPr lang="en-US" i="1" dirty="0" err="1"/>
              <a:t>dm</a:t>
            </a:r>
            <a:r>
              <a:rPr lang="en-US" dirty="0"/>
              <a:t> = </a:t>
            </a:r>
            <a:r>
              <a:rPr lang="el-GR" i="1" dirty="0"/>
              <a:t>ρ</a:t>
            </a:r>
            <a:r>
              <a:rPr lang="en-US" i="1" dirty="0"/>
              <a:t>t</a:t>
            </a:r>
            <a:r>
              <a:rPr lang="en-US" dirty="0"/>
              <a:t> </a:t>
            </a:r>
            <a:r>
              <a:rPr lang="en-US" i="1" dirty="0" err="1"/>
              <a:t>dA</a:t>
            </a:r>
            <a:endParaRPr lang="en-US" i="1" dirty="0"/>
          </a:p>
          <a:p>
            <a:pPr lvl="1"/>
            <a:r>
              <a:rPr lang="en-US" i="1" dirty="0"/>
              <a:t>t</a:t>
            </a:r>
            <a:r>
              <a:rPr lang="en-US" dirty="0"/>
              <a:t> = thickness of area</a:t>
            </a:r>
            <a:endParaRPr lang="en-US" i="1" dirty="0"/>
          </a:p>
          <a:p>
            <a:pPr lvl="1"/>
            <a:r>
              <a:rPr lang="en-US" dirty="0"/>
              <a:t>Equations of interest if </a:t>
            </a:r>
            <a:r>
              <a:rPr lang="el-GR" i="1" dirty="0"/>
              <a:t>ρ</a:t>
            </a:r>
            <a:r>
              <a:rPr lang="en-US" i="1" dirty="0"/>
              <a:t> </a:t>
            </a:r>
            <a:r>
              <a:rPr lang="en-US" dirty="0"/>
              <a:t>and</a:t>
            </a:r>
            <a:r>
              <a:rPr lang="en-US" i="1" dirty="0"/>
              <a:t> t</a:t>
            </a:r>
            <a:r>
              <a:rPr lang="en-US" dirty="0"/>
              <a:t> are constant…</a:t>
            </a:r>
          </a:p>
          <a:p>
            <a:pPr lvl="1"/>
            <a:endParaRPr lang="en-US" dirty="0"/>
          </a:p>
          <a:p>
            <a:pPr lvl="1"/>
            <a:endParaRPr lang="en-US" dirty="0"/>
          </a:p>
          <a:p>
            <a:pPr lvl="1"/>
            <a:endParaRPr lang="en-US" dirty="0"/>
          </a:p>
          <a:p>
            <a:r>
              <a:rPr lang="en-US" dirty="0"/>
              <a:t>Centroids of Volumes</a:t>
            </a:r>
          </a:p>
          <a:p>
            <a:pPr lvl="1"/>
            <a:r>
              <a:rPr lang="en-US" dirty="0"/>
              <a:t>Differential portion </a:t>
            </a:r>
            <a:r>
              <a:rPr lang="en-US" i="1" dirty="0" err="1"/>
              <a:t>dm</a:t>
            </a:r>
            <a:r>
              <a:rPr lang="en-US" dirty="0"/>
              <a:t> = </a:t>
            </a:r>
            <a:r>
              <a:rPr lang="el-GR" i="1" dirty="0"/>
              <a:t>ρ</a:t>
            </a:r>
            <a:r>
              <a:rPr lang="en-US" i="1" dirty="0"/>
              <a:t> </a:t>
            </a:r>
            <a:r>
              <a:rPr lang="en-US" i="1" dirty="0" err="1"/>
              <a:t>dV</a:t>
            </a:r>
            <a:endParaRPr lang="en-US" dirty="0"/>
          </a:p>
          <a:p>
            <a:pPr lvl="1"/>
            <a:r>
              <a:rPr lang="en-US" dirty="0"/>
              <a:t>Equations of interest if </a:t>
            </a:r>
            <a:r>
              <a:rPr lang="el-GR" i="1" dirty="0"/>
              <a:t>ρ</a:t>
            </a:r>
            <a:r>
              <a:rPr lang="en-US" i="1" dirty="0"/>
              <a:t> </a:t>
            </a:r>
            <a:r>
              <a:rPr lang="en-US" dirty="0"/>
              <a:t>is constant…</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31564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031027"/>
            <a:ext cx="4572000" cy="107078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5598173"/>
            <a:ext cx="4572000" cy="1052009"/>
          </a:xfrm>
          <a:prstGeom prst="rect">
            <a:avLst/>
          </a:prstGeom>
        </p:spPr>
      </p:pic>
    </p:spTree>
    <p:extLst>
      <p:ext uri="{BB962C8B-B14F-4D97-AF65-F5344CB8AC3E}">
        <p14:creationId xmlns:p14="http://schemas.microsoft.com/office/powerpoint/2010/main" val="9028834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Buoyancy </a:t>
            </a:r>
            <a:r>
              <a:rPr lang="en-US" sz="3400" dirty="0" smtClean="0"/>
              <a:t>(3 </a:t>
            </a:r>
            <a:r>
              <a:rPr lang="en-US" sz="3400" dirty="0"/>
              <a:t>of </a:t>
            </a:r>
            <a:r>
              <a:rPr lang="en-US" sz="3400" dirty="0" smtClean="0"/>
              <a:t>4)</a:t>
            </a:r>
            <a:endParaRPr lang="en-US" sz="3400" dirty="0"/>
          </a:p>
        </p:txBody>
      </p:sp>
      <p:sp>
        <p:nvSpPr>
          <p:cNvPr id="3" name="Content Placeholder 2"/>
          <p:cNvSpPr>
            <a:spLocks noGrp="1"/>
          </p:cNvSpPr>
          <p:nvPr>
            <p:ph idx="1"/>
          </p:nvPr>
        </p:nvSpPr>
        <p:spPr>
          <a:xfrm>
            <a:off x="838199" y="1361588"/>
            <a:ext cx="10515601" cy="5253957"/>
          </a:xfrm>
        </p:spPr>
        <p:txBody>
          <a:bodyPr/>
          <a:lstStyle/>
          <a:p>
            <a:r>
              <a:rPr lang="en-US" dirty="0" smtClean="0"/>
              <a:t>Stability of a Floating Object</a:t>
            </a:r>
          </a:p>
          <a:p>
            <a:pPr lvl="1">
              <a:spcAft>
                <a:spcPts val="1200"/>
              </a:spcAft>
            </a:pPr>
            <a:r>
              <a:rPr lang="en-US" i="1" dirty="0" smtClean="0"/>
              <a:t>B</a:t>
            </a:r>
            <a:r>
              <a:rPr lang="en-US" dirty="0" smtClean="0"/>
              <a:t> = center of buoyancy, which is the centroid of displaced fluid volume.</a:t>
            </a:r>
          </a:p>
          <a:p>
            <a:pPr lvl="1">
              <a:spcAft>
                <a:spcPts val="1200"/>
              </a:spcAft>
            </a:pPr>
            <a:r>
              <a:rPr lang="en-US" dirty="0" smtClean="0"/>
              <a:t>The buoyant force </a:t>
            </a:r>
            <a:r>
              <a:rPr lang="en-US" i="1" dirty="0" smtClean="0"/>
              <a:t>F</a:t>
            </a:r>
            <a:r>
              <a:rPr lang="en-US" dirty="0" smtClean="0"/>
              <a:t> will pass through the center of buoyancy, and is equal and opposite to the weight of the ship, as shown in Figure (</a:t>
            </a:r>
            <a:r>
              <a:rPr lang="en-US" i="1" dirty="0" smtClean="0"/>
              <a:t>a</a:t>
            </a:r>
            <a:r>
              <a:rPr lang="en-US" dirty="0" smtClean="0"/>
              <a:t>).  </a:t>
            </a:r>
          </a:p>
          <a:p>
            <a:pPr lvl="1">
              <a:spcAft>
                <a:spcPts val="1200"/>
              </a:spcAft>
            </a:pPr>
            <a:r>
              <a:rPr lang="en-US" dirty="0" smtClean="0"/>
              <a:t>If the ship lists through an angle </a:t>
            </a:r>
            <a:r>
              <a:rPr lang="el-GR" i="1" dirty="0" smtClean="0"/>
              <a:t>α</a:t>
            </a:r>
            <a:r>
              <a:rPr lang="en-US" dirty="0" smtClean="0"/>
              <a:t>, the shape of the displaced volume will </a:t>
            </a:r>
            <a:r>
              <a:rPr lang="en-US" dirty="0" smtClean="0"/>
              <a:t>change, </a:t>
            </a:r>
            <a:r>
              <a:rPr lang="en-US" dirty="0" smtClean="0"/>
              <a:t>and the center of buoyancy will shift to </a:t>
            </a:r>
            <a:r>
              <a:rPr lang="en-US" i="1" dirty="0" smtClean="0"/>
              <a:t>B</a:t>
            </a:r>
            <a:r>
              <a:rPr lang="en-US" dirty="0" smtClean="0"/>
              <a:t>′.</a:t>
            </a:r>
          </a:p>
          <a:p>
            <a:pPr lvl="1"/>
            <a:endParaRPr lang="en-US" i="1" dirty="0"/>
          </a:p>
          <a:p>
            <a:pPr lvl="1"/>
            <a:endParaRPr lang="en-US" i="1" dirty="0" smtClean="0"/>
          </a:p>
          <a:p>
            <a:pPr lvl="1"/>
            <a:endParaRPr lang="en-US" dirty="0" smtClean="0"/>
          </a:p>
          <a:p>
            <a:pPr lvl="1"/>
            <a:endParaRPr lang="en-US" dirty="0" smtClean="0"/>
          </a:p>
          <a:p>
            <a:endParaRPr lang="en-US" dirty="0"/>
          </a:p>
          <a:p>
            <a:pPr marL="457200" lvl="1" indent="0">
              <a:buNone/>
            </a:pPr>
            <a:endParaRPr lang="en-US" dirty="0" smtClean="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 y="4646411"/>
            <a:ext cx="5029200" cy="2211589"/>
          </a:xfrm>
          <a:prstGeom prst="rect">
            <a:avLst/>
          </a:prstGeom>
        </p:spPr>
      </p:pic>
    </p:spTree>
    <p:extLst>
      <p:ext uri="{BB962C8B-B14F-4D97-AF65-F5344CB8AC3E}">
        <p14:creationId xmlns:p14="http://schemas.microsoft.com/office/powerpoint/2010/main" val="20097421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909"/>
            <a:ext cx="10515600" cy="931457"/>
          </a:xfrm>
        </p:spPr>
        <p:txBody>
          <a:bodyPr>
            <a:noAutofit/>
          </a:bodyPr>
          <a:lstStyle/>
          <a:p>
            <a:r>
              <a:rPr lang="en-US" sz="3400" dirty="0"/>
              <a:t>Article 5/9 – Buoyancy </a:t>
            </a:r>
            <a:r>
              <a:rPr lang="en-US" sz="3400" dirty="0" smtClean="0"/>
              <a:t>(4 </a:t>
            </a:r>
            <a:r>
              <a:rPr lang="en-US" sz="3400" dirty="0"/>
              <a:t>of </a:t>
            </a:r>
            <a:r>
              <a:rPr lang="en-US" sz="3400" dirty="0" smtClean="0"/>
              <a:t>4)</a:t>
            </a:r>
            <a:endParaRPr lang="en-US" sz="3400" dirty="0"/>
          </a:p>
        </p:txBody>
      </p:sp>
      <p:sp>
        <p:nvSpPr>
          <p:cNvPr id="3" name="Content Placeholder 2"/>
          <p:cNvSpPr>
            <a:spLocks noGrp="1"/>
          </p:cNvSpPr>
          <p:nvPr>
            <p:ph idx="1"/>
          </p:nvPr>
        </p:nvSpPr>
        <p:spPr>
          <a:xfrm>
            <a:off x="838199" y="1361588"/>
            <a:ext cx="10515601" cy="5253957"/>
          </a:xfrm>
        </p:spPr>
        <p:txBody>
          <a:bodyPr/>
          <a:lstStyle/>
          <a:p>
            <a:r>
              <a:rPr lang="en-US" dirty="0" smtClean="0"/>
              <a:t>Stability of a Floating Object (cont.)</a:t>
            </a:r>
          </a:p>
          <a:p>
            <a:pPr lvl="1">
              <a:spcAft>
                <a:spcPts val="1200"/>
              </a:spcAft>
            </a:pPr>
            <a:r>
              <a:rPr lang="en-US" dirty="0" smtClean="0"/>
              <a:t>Metacenter</a:t>
            </a:r>
            <a:r>
              <a:rPr lang="en-US" i="1" dirty="0" smtClean="0"/>
              <a:t> M </a:t>
            </a:r>
            <a:r>
              <a:rPr lang="en-US" dirty="0" smtClean="0"/>
              <a:t>is the intersection of a vertical line through the center of buoyancy and the ship centerline.  </a:t>
            </a:r>
          </a:p>
          <a:p>
            <a:pPr lvl="1">
              <a:spcAft>
                <a:spcPts val="1200"/>
              </a:spcAft>
            </a:pPr>
            <a:r>
              <a:rPr lang="en-US" dirty="0" smtClean="0"/>
              <a:t>Metacentric height </a:t>
            </a:r>
            <a:r>
              <a:rPr lang="en-US" i="1" dirty="0" smtClean="0"/>
              <a:t>h</a:t>
            </a:r>
            <a:r>
              <a:rPr lang="en-US" dirty="0" smtClean="0"/>
              <a:t> is the distance of the metacenter from the mass center of the ship.  For most hull shapes </a:t>
            </a:r>
            <a:r>
              <a:rPr lang="en-US" i="1" dirty="0" smtClean="0"/>
              <a:t>h</a:t>
            </a:r>
            <a:r>
              <a:rPr lang="en-US" dirty="0" smtClean="0"/>
              <a:t> is roughly constant for lists up to 20°.</a:t>
            </a:r>
          </a:p>
          <a:p>
            <a:pPr lvl="1">
              <a:spcAft>
                <a:spcPts val="1200"/>
              </a:spcAft>
            </a:pPr>
            <a:r>
              <a:rPr lang="en-US" dirty="0" smtClean="0"/>
              <a:t>If </a:t>
            </a:r>
            <a:r>
              <a:rPr lang="en-US" i="1" dirty="0" smtClean="0"/>
              <a:t>M</a:t>
            </a:r>
            <a:r>
              <a:rPr lang="en-US" dirty="0" smtClean="0"/>
              <a:t> is above </a:t>
            </a:r>
            <a:r>
              <a:rPr lang="en-US" i="1" dirty="0" smtClean="0"/>
              <a:t>G</a:t>
            </a:r>
            <a:r>
              <a:rPr lang="en-US" dirty="0" smtClean="0"/>
              <a:t>, the buoyant force creates a restoring moment against listing.</a:t>
            </a:r>
          </a:p>
          <a:p>
            <a:pPr lvl="1">
              <a:spcAft>
                <a:spcPts val="1200"/>
              </a:spcAft>
            </a:pPr>
            <a:r>
              <a:rPr lang="en-US" dirty="0" smtClean="0"/>
              <a:t>If </a:t>
            </a:r>
            <a:r>
              <a:rPr lang="en-US" i="1" dirty="0" smtClean="0"/>
              <a:t>M</a:t>
            </a:r>
            <a:r>
              <a:rPr lang="en-US" dirty="0" smtClean="0"/>
              <a:t> is below </a:t>
            </a:r>
            <a:r>
              <a:rPr lang="en-US" i="1" dirty="0" smtClean="0"/>
              <a:t>G</a:t>
            </a:r>
            <a:r>
              <a:rPr lang="en-US" dirty="0" smtClean="0"/>
              <a:t>, the buoyant force will cause the list to increase.</a:t>
            </a:r>
          </a:p>
          <a:p>
            <a:pPr lvl="1"/>
            <a:endParaRPr lang="en-US" i="1" dirty="0"/>
          </a:p>
          <a:p>
            <a:pPr lvl="1"/>
            <a:endParaRPr lang="en-US" i="1" dirty="0" smtClean="0"/>
          </a:p>
          <a:p>
            <a:pPr lvl="1"/>
            <a:endParaRPr lang="en-US" dirty="0" smtClean="0"/>
          </a:p>
          <a:p>
            <a:pPr lvl="1"/>
            <a:endParaRPr lang="en-US" dirty="0" smtClean="0"/>
          </a:p>
          <a:p>
            <a:endParaRPr lang="en-US" dirty="0"/>
          </a:p>
          <a:p>
            <a:pPr marL="457200" lvl="1" indent="0">
              <a:buNone/>
            </a:pPr>
            <a:endParaRPr lang="en-US" dirty="0" smtClean="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 y="4646411"/>
            <a:ext cx="5029200" cy="2211589"/>
          </a:xfrm>
          <a:prstGeom prst="rect">
            <a:avLst/>
          </a:prstGeom>
        </p:spPr>
      </p:pic>
    </p:spTree>
    <p:extLst>
      <p:ext uri="{BB962C8B-B14F-4D97-AF65-F5344CB8AC3E}">
        <p14:creationId xmlns:p14="http://schemas.microsoft.com/office/powerpoint/2010/main" val="20129328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5/19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rectangular plate, shown in vertical section </a:t>
            </a:r>
            <a:r>
              <a:rPr lang="en-US" sz="2000" i="1" dirty="0"/>
              <a:t>AB</a:t>
            </a:r>
            <a:r>
              <a:rPr lang="en-US" sz="2000" dirty="0"/>
              <a:t>, is 4 m high and 6 m wide (normal to the plane of the paper) and blocks the end of a fresh-water channel 3 m deep. The plate is hinged about a horizontal axis along its upper edge through </a:t>
            </a:r>
            <a:r>
              <a:rPr lang="en-US" sz="2000" i="1" dirty="0"/>
              <a:t>A </a:t>
            </a:r>
            <a:r>
              <a:rPr lang="en-US" sz="2000" dirty="0"/>
              <a:t>and is restrained from opening by the fixed ridge </a:t>
            </a:r>
            <a:r>
              <a:rPr lang="en-US" sz="2000" i="1" dirty="0"/>
              <a:t>B </a:t>
            </a:r>
            <a:r>
              <a:rPr lang="en-US" sz="2000" dirty="0"/>
              <a:t>which bears horizontally against the lower edge of the plate. Find the force </a:t>
            </a:r>
            <a:r>
              <a:rPr lang="en-US" sz="2000" i="1" dirty="0"/>
              <a:t>B </a:t>
            </a:r>
            <a:r>
              <a:rPr lang="en-US" sz="2000" dirty="0"/>
              <a:t>exerted on the plate by the ridge.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21832"/>
            <a:ext cx="2103120" cy="2292875"/>
          </a:xfrm>
          <a:prstGeom prst="rect">
            <a:avLst/>
          </a:prstGeom>
        </p:spPr>
      </p:pic>
    </p:spTree>
    <p:extLst>
      <p:ext uri="{BB962C8B-B14F-4D97-AF65-F5344CB8AC3E}">
        <p14:creationId xmlns:p14="http://schemas.microsoft.com/office/powerpoint/2010/main" val="5719672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5/19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50680" y="1361588"/>
            <a:ext cx="2103120" cy="229287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5124" y="3631466"/>
            <a:ext cx="2628755" cy="2916614"/>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707744"/>
            <a:ext cx="3337560" cy="1081860"/>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777595"/>
            <a:ext cx="5943600" cy="3790727"/>
          </a:xfrm>
          <a:prstGeom prst="rect">
            <a:avLst/>
          </a:prstGeom>
        </p:spPr>
      </p:pic>
    </p:spTree>
    <p:extLst>
      <p:ext uri="{BB962C8B-B14F-4D97-AF65-F5344CB8AC3E}">
        <p14:creationId xmlns:p14="http://schemas.microsoft.com/office/powerpoint/2010/main" val="24149937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5/20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air space in the closed fresh-water tank is maintained at a pressure of 0.80 </a:t>
            </a:r>
            <a:r>
              <a:rPr lang="en-US" sz="2000" dirty="0" err="1"/>
              <a:t>lb</a:t>
            </a:r>
            <a:r>
              <a:rPr lang="en-US" sz="2000" dirty="0"/>
              <a:t>/in.</a:t>
            </a:r>
            <a:r>
              <a:rPr lang="en-US" sz="2000" baseline="30000" dirty="0"/>
              <a:t>2</a:t>
            </a:r>
            <a:r>
              <a:rPr lang="en-US" sz="2000" dirty="0"/>
              <a:t> (above atmospheric). Determine the resultant force </a:t>
            </a:r>
            <a:r>
              <a:rPr lang="en-US" sz="2000" i="1" dirty="0"/>
              <a:t>R </a:t>
            </a:r>
            <a:r>
              <a:rPr lang="en-US" sz="2000" dirty="0"/>
              <a:t>exerted by the air and water on the end of the tank.</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77335"/>
            <a:ext cx="3474720" cy="2206471"/>
          </a:xfrm>
          <a:prstGeom prst="rect">
            <a:avLst/>
          </a:prstGeom>
        </p:spPr>
      </p:pic>
    </p:spTree>
    <p:extLst>
      <p:ext uri="{BB962C8B-B14F-4D97-AF65-F5344CB8AC3E}">
        <p14:creationId xmlns:p14="http://schemas.microsoft.com/office/powerpoint/2010/main" val="3647840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5/20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79080" y="1361588"/>
            <a:ext cx="3474720" cy="2206471"/>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9905" y="3516452"/>
            <a:ext cx="2493070" cy="196995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21354" y="5812624"/>
            <a:ext cx="3337560" cy="618380"/>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086" y="1897433"/>
            <a:ext cx="5943600" cy="4533571"/>
          </a:xfrm>
          <a:prstGeom prst="rect">
            <a:avLst/>
          </a:prstGeom>
        </p:spPr>
      </p:pic>
    </p:spTree>
    <p:extLst>
      <p:ext uri="{BB962C8B-B14F-4D97-AF65-F5344CB8AC3E}">
        <p14:creationId xmlns:p14="http://schemas.microsoft.com/office/powerpoint/2010/main" val="39516890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5/21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completely the resultant force </a:t>
            </a:r>
            <a:r>
              <a:rPr lang="en-US" sz="2000" i="1" dirty="0"/>
              <a:t>R </a:t>
            </a:r>
            <a:r>
              <a:rPr lang="en-US" sz="2000" dirty="0"/>
              <a:t>exerted on the cylindrical dam surface by the water. The density of fresh water is 1.000 Mg/m</a:t>
            </a:r>
            <a:r>
              <a:rPr lang="en-US" sz="2000" baseline="30000" dirty="0"/>
              <a:t>3</a:t>
            </a:r>
            <a:r>
              <a:rPr lang="en-US" sz="2000" dirty="0"/>
              <a:t>, and the dam has a length </a:t>
            </a:r>
            <a:r>
              <a:rPr lang="en-US" sz="2000" i="1" dirty="0"/>
              <a:t>b</a:t>
            </a:r>
            <a:r>
              <a:rPr lang="en-US" sz="2000" dirty="0"/>
              <a:t>, normal to the paper, of 30 m.</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961986"/>
            <a:ext cx="3383280" cy="2207098"/>
          </a:xfrm>
          <a:prstGeom prst="rect">
            <a:avLst/>
          </a:prstGeom>
        </p:spPr>
      </p:pic>
    </p:spTree>
    <p:extLst>
      <p:ext uri="{BB962C8B-B14F-4D97-AF65-F5344CB8AC3E}">
        <p14:creationId xmlns:p14="http://schemas.microsoft.com/office/powerpoint/2010/main" val="3736486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5/21 (2 of 3)</a:t>
            </a:r>
          </a:p>
        </p:txBody>
      </p:sp>
      <p:sp>
        <p:nvSpPr>
          <p:cNvPr id="3" name="Content Placeholder 2"/>
          <p:cNvSpPr>
            <a:spLocks noGrp="1"/>
          </p:cNvSpPr>
          <p:nvPr>
            <p:ph idx="1"/>
          </p:nvPr>
        </p:nvSpPr>
        <p:spPr/>
        <p:txBody>
          <a:bodyPr/>
          <a:lstStyle/>
          <a:p>
            <a:r>
              <a:rPr lang="en-US" dirty="0"/>
              <a:t>Solution I</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44840" y="1315071"/>
            <a:ext cx="3108960" cy="2028144"/>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7196" y="3419163"/>
            <a:ext cx="2930686" cy="220839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44840" y="5774828"/>
            <a:ext cx="3108960" cy="568518"/>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75575"/>
            <a:ext cx="5029200" cy="4774607"/>
          </a:xfrm>
          <a:prstGeom prst="rect">
            <a:avLst/>
          </a:prstGeom>
        </p:spPr>
      </p:pic>
    </p:spTree>
    <p:extLst>
      <p:ext uri="{BB962C8B-B14F-4D97-AF65-F5344CB8AC3E}">
        <p14:creationId xmlns:p14="http://schemas.microsoft.com/office/powerpoint/2010/main" val="5548435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5/21 (3 of 3)</a:t>
            </a:r>
          </a:p>
        </p:txBody>
      </p:sp>
      <p:sp>
        <p:nvSpPr>
          <p:cNvPr id="3" name="Content Placeholder 2"/>
          <p:cNvSpPr>
            <a:spLocks noGrp="1"/>
          </p:cNvSpPr>
          <p:nvPr>
            <p:ph idx="1"/>
          </p:nvPr>
        </p:nvSpPr>
        <p:spPr/>
        <p:txBody>
          <a:bodyPr/>
          <a:lstStyle/>
          <a:p>
            <a:r>
              <a:rPr lang="en-US" dirty="0"/>
              <a:t>Alternative 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44840" y="1315071"/>
            <a:ext cx="3108960" cy="2028144"/>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9021047" y="3535685"/>
            <a:ext cx="2154271" cy="1924761"/>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44840" y="5766935"/>
            <a:ext cx="3108960" cy="576758"/>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8500"/>
            <a:ext cx="5029200" cy="4523536"/>
          </a:xfrm>
          <a:prstGeom prst="rect">
            <a:avLst/>
          </a:prstGeom>
        </p:spPr>
      </p:pic>
    </p:spTree>
    <p:extLst>
      <p:ext uri="{BB962C8B-B14F-4D97-AF65-F5344CB8AC3E}">
        <p14:creationId xmlns:p14="http://schemas.microsoft.com/office/powerpoint/2010/main" val="22072436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5/22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resultant force </a:t>
            </a:r>
            <a:r>
              <a:rPr lang="en-US" sz="2000" i="1" dirty="0"/>
              <a:t>R </a:t>
            </a:r>
            <a:r>
              <a:rPr lang="en-US" sz="2000" dirty="0"/>
              <a:t>exerted on the semicircular end of the water tank shown in the figure if the tank is filled to capacity. Express the result in terms of the radius </a:t>
            </a:r>
            <a:r>
              <a:rPr lang="en-US" sz="2000" i="1" dirty="0"/>
              <a:t>r </a:t>
            </a:r>
            <a:r>
              <a:rPr lang="en-US" sz="2000" dirty="0"/>
              <a:t>and the water density 𝜌.</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355231"/>
            <a:ext cx="2514600" cy="1447658"/>
          </a:xfrm>
          <a:prstGeom prst="rect">
            <a:avLst/>
          </a:prstGeom>
        </p:spPr>
      </p:pic>
    </p:spTree>
    <p:extLst>
      <p:ext uri="{BB962C8B-B14F-4D97-AF65-F5344CB8AC3E}">
        <p14:creationId xmlns:p14="http://schemas.microsoft.com/office/powerpoint/2010/main" val="50343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(1 of 6)</a:t>
            </a:r>
          </a:p>
        </p:txBody>
      </p:sp>
      <p:sp>
        <p:nvSpPr>
          <p:cNvPr id="3" name="Content Placeholder 2"/>
          <p:cNvSpPr>
            <a:spLocks noGrp="1"/>
          </p:cNvSpPr>
          <p:nvPr>
            <p:ph idx="1"/>
          </p:nvPr>
        </p:nvSpPr>
        <p:spPr>
          <a:xfrm>
            <a:off x="838201" y="1361588"/>
            <a:ext cx="6035142" cy="5288594"/>
          </a:xfrm>
        </p:spPr>
        <p:txBody>
          <a:bodyPr/>
          <a:lstStyle/>
          <a:p>
            <a:r>
              <a:rPr lang="en-US" dirty="0"/>
              <a:t>Order of Element</a:t>
            </a:r>
          </a:p>
          <a:p>
            <a:pPr lvl="1" algn="just"/>
            <a:r>
              <a:rPr lang="en-US" dirty="0"/>
              <a:t>Whenever possible, select a first-order differential element to reduce the number of integrations.</a:t>
            </a:r>
          </a:p>
          <a:p>
            <a:pPr lvl="1"/>
            <a:endParaRPr lang="en-US" dirty="0"/>
          </a:p>
          <a:p>
            <a:pPr lvl="1"/>
            <a:r>
              <a:rPr lang="en-US" dirty="0"/>
              <a:t>Lower:  Horizontal Strip, </a:t>
            </a:r>
            <a:r>
              <a:rPr lang="en-US" i="1" dirty="0" err="1"/>
              <a:t>dA</a:t>
            </a:r>
            <a:r>
              <a:rPr lang="en-US" dirty="0"/>
              <a:t> = </a:t>
            </a:r>
            <a:r>
              <a:rPr lang="en-US" i="1" dirty="0"/>
              <a:t>l</a:t>
            </a:r>
            <a:r>
              <a:rPr lang="en-US" dirty="0"/>
              <a:t> </a:t>
            </a:r>
            <a:r>
              <a:rPr lang="en-US" i="1" dirty="0" err="1"/>
              <a:t>dy</a:t>
            </a:r>
            <a:endParaRPr lang="en-US" dirty="0"/>
          </a:p>
          <a:p>
            <a:pPr lvl="1"/>
            <a:r>
              <a:rPr lang="en-US" dirty="0"/>
              <a:t>Higher:  Square, </a:t>
            </a:r>
            <a:r>
              <a:rPr lang="en-US" i="1" dirty="0" err="1"/>
              <a:t>dA</a:t>
            </a:r>
            <a:r>
              <a:rPr lang="en-US" dirty="0"/>
              <a:t> = </a:t>
            </a:r>
            <a:r>
              <a:rPr lang="en-US" i="1" dirty="0"/>
              <a:t>dx </a:t>
            </a:r>
            <a:r>
              <a:rPr lang="en-US" i="1" dirty="0" err="1"/>
              <a:t>dy</a:t>
            </a:r>
            <a:endParaRPr lang="en-US" i="1" dirty="0"/>
          </a:p>
          <a:p>
            <a:pPr lvl="1"/>
            <a:endParaRPr lang="en-US" i="1" dirty="0"/>
          </a:p>
          <a:p>
            <a:pPr lvl="1"/>
            <a:endParaRPr lang="en-US" i="1" dirty="0"/>
          </a:p>
          <a:p>
            <a:pPr lvl="1"/>
            <a:endParaRPr lang="en-US" i="1" dirty="0"/>
          </a:p>
          <a:p>
            <a:pPr lvl="1"/>
            <a:r>
              <a:rPr lang="en-US" dirty="0"/>
              <a:t>Lower:  Circular Disk, </a:t>
            </a:r>
            <a:r>
              <a:rPr lang="en-US" i="1" dirty="0" err="1"/>
              <a:t>dV</a:t>
            </a:r>
            <a:r>
              <a:rPr lang="en-US" dirty="0"/>
              <a:t> = </a:t>
            </a:r>
            <a:r>
              <a:rPr lang="el-GR" i="1" dirty="0"/>
              <a:t>π</a:t>
            </a:r>
            <a:r>
              <a:rPr lang="en-US" i="1" dirty="0"/>
              <a:t>r</a:t>
            </a:r>
            <a:r>
              <a:rPr lang="en-US" baseline="30000" dirty="0"/>
              <a:t>2</a:t>
            </a:r>
            <a:r>
              <a:rPr lang="en-US" dirty="0"/>
              <a:t> </a:t>
            </a:r>
            <a:r>
              <a:rPr lang="en-US" i="1" dirty="0" err="1"/>
              <a:t>dy</a:t>
            </a:r>
            <a:endParaRPr lang="en-US" i="1" dirty="0"/>
          </a:p>
          <a:p>
            <a:pPr lvl="1"/>
            <a:r>
              <a:rPr lang="en-US" dirty="0"/>
              <a:t>Higher:  Cube,</a:t>
            </a:r>
            <a:r>
              <a:rPr lang="en-US" i="1" dirty="0"/>
              <a:t> </a:t>
            </a:r>
            <a:r>
              <a:rPr lang="en-US" i="1" dirty="0" err="1"/>
              <a:t>dV</a:t>
            </a:r>
            <a:r>
              <a:rPr lang="en-US" i="1" dirty="0"/>
              <a:t> = dx </a:t>
            </a:r>
            <a:r>
              <a:rPr lang="en-US" i="1" dirty="0" err="1"/>
              <a:t>dy</a:t>
            </a:r>
            <a:r>
              <a:rPr lang="en-US" i="1" dirty="0"/>
              <a:t> </a:t>
            </a:r>
            <a:r>
              <a:rPr lang="en-US" i="1" dirty="0" err="1"/>
              <a:t>dz</a:t>
            </a:r>
            <a:endParaRPr lang="en-US" i="1"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643886"/>
            <a:ext cx="3657600" cy="1874142"/>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4005885"/>
            <a:ext cx="3657600" cy="2500132"/>
          </a:xfrm>
          <a:prstGeom prst="rect">
            <a:avLst/>
          </a:prstGeom>
        </p:spPr>
      </p:pic>
    </p:spTree>
    <p:extLst>
      <p:ext uri="{BB962C8B-B14F-4D97-AF65-F5344CB8AC3E}">
        <p14:creationId xmlns:p14="http://schemas.microsoft.com/office/powerpoint/2010/main" val="32559758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5/22 (2 of 3)</a:t>
            </a:r>
          </a:p>
        </p:txBody>
      </p:sp>
      <p:sp>
        <p:nvSpPr>
          <p:cNvPr id="3" name="Content Placeholder 2"/>
          <p:cNvSpPr>
            <a:spLocks noGrp="1"/>
          </p:cNvSpPr>
          <p:nvPr>
            <p:ph idx="1"/>
          </p:nvPr>
        </p:nvSpPr>
        <p:spPr/>
        <p:txBody>
          <a:bodyPr/>
          <a:lstStyle/>
          <a:p>
            <a:r>
              <a:rPr lang="en-US" dirty="0"/>
              <a:t>Solution I</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144765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5011" y="3135468"/>
            <a:ext cx="3268789" cy="212388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11351"/>
            <a:ext cx="5943600" cy="3505795"/>
          </a:xfrm>
          <a:prstGeom prst="rect">
            <a:avLst/>
          </a:prstGeom>
        </p:spPr>
      </p:pic>
    </p:spTree>
    <p:extLst>
      <p:ext uri="{BB962C8B-B14F-4D97-AF65-F5344CB8AC3E}">
        <p14:creationId xmlns:p14="http://schemas.microsoft.com/office/powerpoint/2010/main" val="37816166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5/22 (3 of 3)</a:t>
            </a:r>
          </a:p>
        </p:txBody>
      </p:sp>
      <p:sp>
        <p:nvSpPr>
          <p:cNvPr id="3" name="Content Placeholder 2"/>
          <p:cNvSpPr>
            <a:spLocks noGrp="1"/>
          </p:cNvSpPr>
          <p:nvPr>
            <p:ph idx="1"/>
          </p:nvPr>
        </p:nvSpPr>
        <p:spPr/>
        <p:txBody>
          <a:bodyPr/>
          <a:lstStyle/>
          <a:p>
            <a:r>
              <a:rPr lang="en-US" dirty="0"/>
              <a:t>Solution II</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144765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5011" y="3135468"/>
            <a:ext cx="3268789" cy="2123883"/>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476778"/>
            <a:ext cx="3337560" cy="831193"/>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5131"/>
            <a:ext cx="5943600" cy="2255425"/>
          </a:xfrm>
          <a:prstGeom prst="rect">
            <a:avLst/>
          </a:prstGeom>
        </p:spPr>
      </p:pic>
    </p:spTree>
    <p:extLst>
      <p:ext uri="{BB962C8B-B14F-4D97-AF65-F5344CB8AC3E}">
        <p14:creationId xmlns:p14="http://schemas.microsoft.com/office/powerpoint/2010/main" val="24650639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5/23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buoy in the form of a uniform 8-m pole 0.2 m in diameter has a mass of 200 kg and is secured at its lower end to the bottom of a fresh-water lake with 5 m of cable. If the depth of the water is 10 m, calculate the angle 𝜃 made by the pole with the horizontal.</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87775"/>
            <a:ext cx="2514600" cy="2319243"/>
          </a:xfrm>
          <a:prstGeom prst="rect">
            <a:avLst/>
          </a:prstGeom>
        </p:spPr>
      </p:pic>
    </p:spTree>
    <p:extLst>
      <p:ext uri="{BB962C8B-B14F-4D97-AF65-F5344CB8AC3E}">
        <p14:creationId xmlns:p14="http://schemas.microsoft.com/office/powerpoint/2010/main" val="2110492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5/9 – Sample Problem 5/23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231924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5615" y="3829434"/>
            <a:ext cx="2068185" cy="243951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2268"/>
            <a:ext cx="5943600" cy="3008832"/>
          </a:xfrm>
          <a:prstGeom prst="rect">
            <a:avLst/>
          </a:prstGeom>
        </p:spPr>
      </p:pic>
    </p:spTree>
    <p:extLst>
      <p:ext uri="{BB962C8B-B14F-4D97-AF65-F5344CB8AC3E}">
        <p14:creationId xmlns:p14="http://schemas.microsoft.com/office/powerpoint/2010/main" val="241603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(2 of 6)</a:t>
            </a:r>
          </a:p>
        </p:txBody>
      </p:sp>
      <p:sp>
        <p:nvSpPr>
          <p:cNvPr id="3" name="Content Placeholder 2"/>
          <p:cNvSpPr>
            <a:spLocks noGrp="1"/>
          </p:cNvSpPr>
          <p:nvPr>
            <p:ph idx="1"/>
          </p:nvPr>
        </p:nvSpPr>
        <p:spPr>
          <a:xfrm>
            <a:off x="838200" y="1361588"/>
            <a:ext cx="7882353" cy="5288594"/>
          </a:xfrm>
        </p:spPr>
        <p:txBody>
          <a:bodyPr/>
          <a:lstStyle/>
          <a:p>
            <a:r>
              <a:rPr lang="en-US" dirty="0"/>
              <a:t>Continuity</a:t>
            </a:r>
          </a:p>
          <a:p>
            <a:pPr lvl="1" algn="just"/>
            <a:r>
              <a:rPr lang="en-US" dirty="0"/>
              <a:t>Whenever possible, choose an element which can be integrated in one continuous operation to cover the figure.</a:t>
            </a:r>
          </a:p>
          <a:p>
            <a:pPr lvl="1" algn="just"/>
            <a:endParaRPr lang="en-US" dirty="0"/>
          </a:p>
          <a:p>
            <a:pPr lvl="1" algn="just"/>
            <a:r>
              <a:rPr lang="en-US" dirty="0"/>
              <a:t>Horizontal strip requires one integration in </a:t>
            </a:r>
            <a:r>
              <a:rPr lang="en-US" i="1" dirty="0" err="1"/>
              <a:t>dy</a:t>
            </a:r>
            <a:r>
              <a:rPr lang="en-US" dirty="0"/>
              <a:t> because the boundaries for the right and left ends of the strip are continuous in the vertical direction</a:t>
            </a:r>
          </a:p>
          <a:p>
            <a:pPr lvl="1" algn="just"/>
            <a:endParaRPr lang="en-US" dirty="0"/>
          </a:p>
          <a:p>
            <a:pPr lvl="1" algn="just"/>
            <a:r>
              <a:rPr lang="en-US" dirty="0"/>
              <a:t>Vertical strip requires two integrations in </a:t>
            </a:r>
            <a:r>
              <a:rPr lang="en-US" i="1" dirty="0"/>
              <a:t>dx</a:t>
            </a:r>
            <a:r>
              <a:rPr lang="en-US" dirty="0"/>
              <a:t> because the boundaries for the top and bottom of the strip are not continuous in the horizontal direction.</a:t>
            </a:r>
          </a:p>
          <a:p>
            <a:pPr lvl="1"/>
            <a:endParaRPr lang="en-US" dirty="0"/>
          </a:p>
          <a:p>
            <a:pPr lvl="1"/>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0014"/>
          <a:stretch/>
        </p:blipFill>
        <p:spPr>
          <a:xfrm>
            <a:off x="9525511" y="1361588"/>
            <a:ext cx="1828289" cy="187414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3811" y="3745374"/>
            <a:ext cx="1711687" cy="2210721"/>
          </a:xfrm>
          <a:prstGeom prst="rect">
            <a:avLst/>
          </a:prstGeom>
        </p:spPr>
      </p:pic>
    </p:spTree>
    <p:extLst>
      <p:ext uri="{BB962C8B-B14F-4D97-AF65-F5344CB8AC3E}">
        <p14:creationId xmlns:p14="http://schemas.microsoft.com/office/powerpoint/2010/main" val="180896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(3 of 6)</a:t>
            </a:r>
          </a:p>
        </p:txBody>
      </p:sp>
      <p:sp>
        <p:nvSpPr>
          <p:cNvPr id="3" name="Content Placeholder 2"/>
          <p:cNvSpPr>
            <a:spLocks noGrp="1"/>
          </p:cNvSpPr>
          <p:nvPr>
            <p:ph idx="1"/>
          </p:nvPr>
        </p:nvSpPr>
        <p:spPr>
          <a:xfrm>
            <a:off x="838200" y="1361588"/>
            <a:ext cx="7882353" cy="5288594"/>
          </a:xfrm>
        </p:spPr>
        <p:txBody>
          <a:bodyPr/>
          <a:lstStyle/>
          <a:p>
            <a:r>
              <a:rPr lang="en-US" dirty="0"/>
              <a:t>Discarding Higher-Order Terms</a:t>
            </a:r>
          </a:p>
          <a:p>
            <a:pPr lvl="1" algn="just"/>
            <a:r>
              <a:rPr lang="en-US" dirty="0"/>
              <a:t>Higher order terms may always be dropped when compared to lower-order terms.</a:t>
            </a:r>
          </a:p>
          <a:p>
            <a:pPr lvl="1" algn="just"/>
            <a:endParaRPr lang="en-US" dirty="0"/>
          </a:p>
          <a:p>
            <a:pPr lvl="1" algn="just"/>
            <a:r>
              <a:rPr lang="en-US" dirty="0"/>
              <a:t>First Order:  </a:t>
            </a:r>
            <a:r>
              <a:rPr lang="en-US" i="1" dirty="0" err="1"/>
              <a:t>dA</a:t>
            </a:r>
            <a:r>
              <a:rPr lang="en-US" dirty="0"/>
              <a:t> = </a:t>
            </a:r>
            <a:r>
              <a:rPr lang="en-US" i="1" dirty="0"/>
              <a:t>y</a:t>
            </a:r>
            <a:r>
              <a:rPr lang="en-US" dirty="0"/>
              <a:t> </a:t>
            </a:r>
            <a:r>
              <a:rPr lang="en-US" i="1" dirty="0"/>
              <a:t>dx</a:t>
            </a:r>
          </a:p>
          <a:p>
            <a:pPr lvl="1" algn="just"/>
            <a:endParaRPr lang="en-US" dirty="0"/>
          </a:p>
          <a:p>
            <a:pPr lvl="1" algn="just"/>
            <a:r>
              <a:rPr lang="en-US" dirty="0"/>
              <a:t>Second Order:  </a:t>
            </a:r>
            <a:r>
              <a:rPr lang="en-US" i="1" dirty="0" err="1"/>
              <a:t>dA</a:t>
            </a:r>
            <a:r>
              <a:rPr lang="en-US" i="1" dirty="0"/>
              <a:t>′</a:t>
            </a:r>
            <a:r>
              <a:rPr lang="en-US" dirty="0"/>
              <a:t> = ½ </a:t>
            </a:r>
            <a:r>
              <a:rPr lang="en-US" i="1" dirty="0" err="1"/>
              <a:t>dy</a:t>
            </a:r>
            <a:r>
              <a:rPr lang="en-US" dirty="0"/>
              <a:t> </a:t>
            </a:r>
            <a:r>
              <a:rPr lang="en-US" i="1" dirty="0"/>
              <a:t>dx</a:t>
            </a:r>
          </a:p>
          <a:p>
            <a:pPr lvl="1"/>
            <a:endParaRPr lang="en-US" dirty="0"/>
          </a:p>
          <a:p>
            <a:pPr lvl="1"/>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5497" y="2909072"/>
            <a:ext cx="2152814" cy="2193625"/>
          </a:xfrm>
          <a:prstGeom prst="rect">
            <a:avLst/>
          </a:prstGeom>
        </p:spPr>
      </p:pic>
    </p:spTree>
    <p:extLst>
      <p:ext uri="{BB962C8B-B14F-4D97-AF65-F5344CB8AC3E}">
        <p14:creationId xmlns:p14="http://schemas.microsoft.com/office/powerpoint/2010/main" val="521272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(4 of 6)</a:t>
            </a:r>
          </a:p>
        </p:txBody>
      </p:sp>
      <p:sp>
        <p:nvSpPr>
          <p:cNvPr id="3" name="Content Placeholder 2"/>
          <p:cNvSpPr>
            <a:spLocks noGrp="1"/>
          </p:cNvSpPr>
          <p:nvPr>
            <p:ph idx="1"/>
          </p:nvPr>
        </p:nvSpPr>
        <p:spPr>
          <a:xfrm>
            <a:off x="838200" y="1361588"/>
            <a:ext cx="7882353" cy="5288594"/>
          </a:xfrm>
        </p:spPr>
        <p:txBody>
          <a:bodyPr/>
          <a:lstStyle/>
          <a:p>
            <a:r>
              <a:rPr lang="en-US" dirty="0"/>
              <a:t>Choice of Coordinates</a:t>
            </a:r>
          </a:p>
          <a:p>
            <a:pPr lvl="1"/>
            <a:r>
              <a:rPr lang="en-US" dirty="0"/>
              <a:t>Choose the coordinate system which best matches the boundaries of the figure.</a:t>
            </a:r>
          </a:p>
          <a:p>
            <a:pPr lvl="1"/>
            <a:endParaRPr lang="en-US" dirty="0"/>
          </a:p>
          <a:p>
            <a:pPr lvl="1"/>
            <a:r>
              <a:rPr lang="en-US" dirty="0"/>
              <a:t>Rectangular Coordinates:  </a:t>
            </a:r>
            <a:r>
              <a:rPr lang="en-US" i="1" dirty="0"/>
              <a:t>x</a:t>
            </a:r>
            <a:r>
              <a:rPr lang="en-US" dirty="0"/>
              <a:t> = </a:t>
            </a:r>
            <a:r>
              <a:rPr lang="en-US" i="1" dirty="0"/>
              <a:t>ky</a:t>
            </a:r>
            <a:r>
              <a:rPr lang="en-US" baseline="30000" dirty="0"/>
              <a:t>2</a:t>
            </a:r>
            <a:endParaRPr lang="en-US" dirty="0"/>
          </a:p>
          <a:p>
            <a:pPr lvl="1"/>
            <a:endParaRPr lang="en-US" dirty="0"/>
          </a:p>
          <a:p>
            <a:pPr lvl="1"/>
            <a:endParaRPr lang="en-US" dirty="0"/>
          </a:p>
          <a:p>
            <a:pPr lvl="1"/>
            <a:endParaRPr lang="en-US" dirty="0"/>
          </a:p>
          <a:p>
            <a:pPr lvl="1"/>
            <a:endParaRPr lang="en-US" dirty="0"/>
          </a:p>
          <a:p>
            <a:pPr lvl="1"/>
            <a:r>
              <a:rPr lang="en-US" dirty="0"/>
              <a:t>Polar Coordinates</a:t>
            </a:r>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960" y="4780176"/>
            <a:ext cx="2148840" cy="158306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4960" y="1696025"/>
            <a:ext cx="2148840" cy="2257795"/>
          </a:xfrm>
          <a:prstGeom prst="rect">
            <a:avLst/>
          </a:prstGeom>
        </p:spPr>
      </p:pic>
    </p:spTree>
    <p:extLst>
      <p:ext uri="{BB962C8B-B14F-4D97-AF65-F5344CB8AC3E}">
        <p14:creationId xmlns:p14="http://schemas.microsoft.com/office/powerpoint/2010/main" val="409409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(5 of 6)</a:t>
            </a:r>
          </a:p>
        </p:txBody>
      </p:sp>
      <p:sp>
        <p:nvSpPr>
          <p:cNvPr id="3" name="Content Placeholder 2"/>
          <p:cNvSpPr>
            <a:spLocks noGrp="1"/>
          </p:cNvSpPr>
          <p:nvPr>
            <p:ph idx="1"/>
          </p:nvPr>
        </p:nvSpPr>
        <p:spPr>
          <a:xfrm>
            <a:off x="838200" y="1361588"/>
            <a:ext cx="10189832" cy="5288594"/>
          </a:xfrm>
        </p:spPr>
        <p:txBody>
          <a:bodyPr/>
          <a:lstStyle/>
          <a:p>
            <a:r>
              <a:rPr lang="en-US" dirty="0"/>
              <a:t>Centroidal Coordinate of Element</a:t>
            </a:r>
          </a:p>
          <a:p>
            <a:pPr lvl="1" algn="just"/>
            <a:r>
              <a:rPr lang="en-US" dirty="0"/>
              <a:t>When a first- or second-order differential element is chosen, it is essential to use the coordinate of the centroid of the element for the moment arm in expressing the moment of the differential element.</a:t>
            </a:r>
          </a:p>
          <a:p>
            <a:pPr lvl="1"/>
            <a:endParaRPr lang="en-US" dirty="0"/>
          </a:p>
          <a:p>
            <a:pPr lvl="1"/>
            <a:r>
              <a:rPr lang="en-US" dirty="0"/>
              <a:t>Example with a Horizontal Strip</a:t>
            </a:r>
          </a:p>
          <a:p>
            <a:pPr lvl="1"/>
            <a:endParaRPr lang="en-US" dirty="0"/>
          </a:p>
          <a:p>
            <a:pPr lvl="1"/>
            <a:r>
              <a:rPr lang="en-US" dirty="0"/>
              <a:t>New Equations</a:t>
            </a:r>
          </a:p>
          <a:p>
            <a:pPr lvl="1"/>
            <a:endParaRPr lang="en-US" dirty="0"/>
          </a:p>
          <a:p>
            <a:pPr lvl="1"/>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3237924"/>
            <a:ext cx="1828800" cy="17305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351" y="4673515"/>
            <a:ext cx="4572000" cy="1063256"/>
          </a:xfrm>
          <a:prstGeom prst="rect">
            <a:avLst/>
          </a:prstGeom>
        </p:spPr>
      </p:pic>
    </p:spTree>
    <p:extLst>
      <p:ext uri="{BB962C8B-B14F-4D97-AF65-F5344CB8AC3E}">
        <p14:creationId xmlns:p14="http://schemas.microsoft.com/office/powerpoint/2010/main" val="1646235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Choice of Element for Integration (6 of 6)</a:t>
            </a:r>
          </a:p>
        </p:txBody>
      </p:sp>
      <p:sp>
        <p:nvSpPr>
          <p:cNvPr id="3" name="Content Placeholder 2"/>
          <p:cNvSpPr>
            <a:spLocks noGrp="1"/>
          </p:cNvSpPr>
          <p:nvPr>
            <p:ph idx="1"/>
          </p:nvPr>
        </p:nvSpPr>
        <p:spPr>
          <a:xfrm>
            <a:off x="838200" y="1361588"/>
            <a:ext cx="10189832" cy="5288594"/>
          </a:xfrm>
        </p:spPr>
        <p:txBody>
          <a:bodyPr/>
          <a:lstStyle/>
          <a:p>
            <a:r>
              <a:rPr lang="en-US" dirty="0"/>
              <a:t>Centroidal Coordinate of Element (cont.)</a:t>
            </a:r>
          </a:p>
          <a:p>
            <a:pPr lvl="1"/>
            <a:r>
              <a:rPr lang="en-US" dirty="0"/>
              <a:t>Example with a Semicircular Slice</a:t>
            </a:r>
          </a:p>
          <a:p>
            <a:pPr lvl="1"/>
            <a:endParaRPr lang="en-US" dirty="0"/>
          </a:p>
          <a:p>
            <a:pPr lvl="1"/>
            <a:r>
              <a:rPr lang="en-US" dirty="0"/>
              <a:t>New Equations</a:t>
            </a:r>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70432" y="1361588"/>
            <a:ext cx="3657600" cy="20608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109974"/>
            <a:ext cx="4572000" cy="1069816"/>
          </a:xfrm>
          <a:prstGeom prst="rect">
            <a:avLst/>
          </a:prstGeom>
        </p:spPr>
      </p:pic>
    </p:spTree>
    <p:extLst>
      <p:ext uri="{BB962C8B-B14F-4D97-AF65-F5344CB8AC3E}">
        <p14:creationId xmlns:p14="http://schemas.microsoft.com/office/powerpoint/2010/main" val="12435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5/1  Introduction</a:t>
            </a:r>
          </a:p>
        </p:txBody>
      </p:sp>
      <p:sp>
        <p:nvSpPr>
          <p:cNvPr id="3" name="Content Placeholder 2"/>
          <p:cNvSpPr>
            <a:spLocks noGrp="1"/>
          </p:cNvSpPr>
          <p:nvPr>
            <p:ph idx="1"/>
          </p:nvPr>
        </p:nvSpPr>
        <p:spPr/>
        <p:txBody>
          <a:bodyPr/>
          <a:lstStyle/>
          <a:p>
            <a:r>
              <a:rPr lang="en-US" dirty="0"/>
              <a:t>Concentrated Forces</a:t>
            </a:r>
          </a:p>
          <a:p>
            <a:endParaRPr lang="en-US" dirty="0"/>
          </a:p>
          <a:p>
            <a:r>
              <a:rPr lang="en-US" dirty="0"/>
              <a:t>Distributed Forces</a:t>
            </a:r>
          </a:p>
          <a:p>
            <a:pPr lvl="1"/>
            <a:endParaRPr lang="en-US" dirty="0"/>
          </a:p>
          <a:p>
            <a:pPr lvl="1"/>
            <a:r>
              <a:rPr lang="en-US" dirty="0"/>
              <a:t>Forces are spread out over a line, area, or volume.</a:t>
            </a:r>
          </a:p>
          <a:p>
            <a:pPr lvl="1"/>
            <a:endParaRPr lang="en-US" dirty="0"/>
          </a:p>
          <a:p>
            <a:pPr lvl="1"/>
            <a:r>
              <a:rPr lang="en-US" dirty="0"/>
              <a:t>Treated as concentrated forces when analyzing their external effects on a body.</a:t>
            </a:r>
          </a:p>
          <a:p>
            <a:pPr lvl="1"/>
            <a:endParaRPr lang="en-US" dirty="0"/>
          </a:p>
          <a:p>
            <a:pPr lvl="1"/>
            <a:r>
              <a:rPr lang="en-US" dirty="0"/>
              <a:t>Occur when a force is applied over a region whose dimensions are not negligible compared with other pertinent dimensions.</a:t>
            </a:r>
          </a:p>
          <a:p>
            <a:pPr lvl="1"/>
            <a:endParaRPr lang="en-US" dirty="0"/>
          </a:p>
          <a:p>
            <a:pPr lvl="1"/>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147040"/>
          </a:xfrm>
          <a:prstGeom prst="rect">
            <a:avLst/>
          </a:prstGeom>
        </p:spPr>
      </p:pic>
    </p:spTree>
    <p:extLst>
      <p:ext uri="{BB962C8B-B14F-4D97-AF65-F5344CB8AC3E}">
        <p14:creationId xmlns:p14="http://schemas.microsoft.com/office/powerpoint/2010/main" val="144758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5/1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Locate the centroid of a circular arc as shown in the figure.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78850"/>
            <a:ext cx="2286000" cy="2500760"/>
          </a:xfrm>
          <a:prstGeom prst="rect">
            <a:avLst/>
          </a:prstGeom>
        </p:spPr>
      </p:pic>
    </p:spTree>
    <p:extLst>
      <p:ext uri="{BB962C8B-B14F-4D97-AF65-F5344CB8AC3E}">
        <p14:creationId xmlns:p14="http://schemas.microsoft.com/office/powerpoint/2010/main" val="181878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5/1 (2 of 2)</a:t>
            </a:r>
          </a:p>
        </p:txBody>
      </p:sp>
      <p:sp>
        <p:nvSpPr>
          <p:cNvPr id="3" name="Content Placeholder 2"/>
          <p:cNvSpPr>
            <a:spLocks noGrp="1"/>
          </p:cNvSpPr>
          <p:nvPr>
            <p:ph idx="1"/>
          </p:nvPr>
        </p:nvSpPr>
        <p:spPr/>
        <p:txBody>
          <a:bodyPr/>
          <a:lstStyle/>
          <a:p>
            <a:r>
              <a:rPr lang="en-US" dirty="0"/>
              <a:t>Solution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723310"/>
            <a:ext cx="5943600" cy="457559"/>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8807" y="1361588"/>
            <a:ext cx="2464993" cy="2588006"/>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49820" y="4493754"/>
            <a:ext cx="3203980" cy="1391774"/>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12603"/>
            <a:ext cx="5943600" cy="3259693"/>
          </a:xfrm>
          <a:prstGeom prst="rect">
            <a:avLst/>
          </a:prstGeom>
        </p:spPr>
      </p:pic>
    </p:spTree>
    <p:extLst>
      <p:ext uri="{BB962C8B-B14F-4D97-AF65-F5344CB8AC3E}">
        <p14:creationId xmlns:p14="http://schemas.microsoft.com/office/powerpoint/2010/main" val="280779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5/2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distance </a:t>
            </a:r>
            <a:r>
              <a:rPr lang="en-US" sz="2000" i="1" dirty="0"/>
              <a:t>h </a:t>
            </a:r>
            <a:r>
              <a:rPr lang="en-US" sz="2000" dirty="0"/>
              <a:t>from the base of a triangle of altitude </a:t>
            </a:r>
            <a:r>
              <a:rPr lang="en-US" sz="2000" i="1" dirty="0"/>
              <a:t>h </a:t>
            </a:r>
            <a:r>
              <a:rPr lang="en-US" sz="2000" dirty="0"/>
              <a:t>to the centroid of its area.</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620838"/>
            <a:ext cx="3200400" cy="2770094"/>
          </a:xfrm>
          <a:prstGeom prst="rect">
            <a:avLst/>
          </a:prstGeom>
        </p:spPr>
      </p:pic>
    </p:spTree>
    <p:extLst>
      <p:ext uri="{BB962C8B-B14F-4D97-AF65-F5344CB8AC3E}">
        <p14:creationId xmlns:p14="http://schemas.microsoft.com/office/powerpoint/2010/main" val="85522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5/2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770094"/>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4820" y="4868642"/>
            <a:ext cx="3337560" cy="104458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81494"/>
            <a:ext cx="5943600" cy="3174264"/>
          </a:xfrm>
          <a:prstGeom prst="rect">
            <a:avLst/>
          </a:prstGeom>
        </p:spPr>
      </p:pic>
    </p:spTree>
    <p:extLst>
      <p:ext uri="{BB962C8B-B14F-4D97-AF65-F5344CB8AC3E}">
        <p14:creationId xmlns:p14="http://schemas.microsoft.com/office/powerpoint/2010/main" val="3706515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5/3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Locate the centroid of the area of a circular sector with respect to its vertex.</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50296"/>
            <a:ext cx="2011680" cy="2142440"/>
          </a:xfrm>
          <a:prstGeom prst="rect">
            <a:avLst/>
          </a:prstGeom>
        </p:spPr>
      </p:pic>
    </p:spTree>
    <p:extLst>
      <p:ext uri="{BB962C8B-B14F-4D97-AF65-F5344CB8AC3E}">
        <p14:creationId xmlns:p14="http://schemas.microsoft.com/office/powerpoint/2010/main" val="213737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5/3 (2 of 3)</a:t>
            </a:r>
          </a:p>
        </p:txBody>
      </p:sp>
      <p:sp>
        <p:nvSpPr>
          <p:cNvPr id="3" name="Content Placeholder 2"/>
          <p:cNvSpPr>
            <a:spLocks noGrp="1"/>
          </p:cNvSpPr>
          <p:nvPr>
            <p:ph idx="1"/>
          </p:nvPr>
        </p:nvSpPr>
        <p:spPr/>
        <p:txBody>
          <a:bodyPr/>
          <a:lstStyle/>
          <a:p>
            <a:r>
              <a:rPr lang="en-US" dirty="0"/>
              <a:t>Solution I</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1361589"/>
            <a:ext cx="2103120" cy="2431733"/>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119544"/>
            <a:ext cx="3337560" cy="836502"/>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30401"/>
            <a:ext cx="5943600" cy="3404359"/>
          </a:xfrm>
          <a:prstGeom prst="rect">
            <a:avLst/>
          </a:prstGeom>
        </p:spPr>
      </p:pic>
    </p:spTree>
    <p:extLst>
      <p:ext uri="{BB962C8B-B14F-4D97-AF65-F5344CB8AC3E}">
        <p14:creationId xmlns:p14="http://schemas.microsoft.com/office/powerpoint/2010/main" val="3424830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5/3 (3 of 3)</a:t>
            </a:r>
          </a:p>
        </p:txBody>
      </p:sp>
      <p:sp>
        <p:nvSpPr>
          <p:cNvPr id="3" name="Content Placeholder 2"/>
          <p:cNvSpPr>
            <a:spLocks noGrp="1"/>
          </p:cNvSpPr>
          <p:nvPr>
            <p:ph idx="1"/>
          </p:nvPr>
        </p:nvSpPr>
        <p:spPr/>
        <p:txBody>
          <a:bodyPr/>
          <a:lstStyle/>
          <a:p>
            <a:r>
              <a:rPr lang="en-US" dirty="0"/>
              <a:t>Solution II</a:t>
            </a: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3323" y="1361588"/>
            <a:ext cx="2150477" cy="2663759"/>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515" y="4730017"/>
            <a:ext cx="3230285" cy="121549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11284"/>
            <a:ext cx="5943600" cy="5046716"/>
          </a:xfrm>
          <a:prstGeom prst="rect">
            <a:avLst/>
          </a:prstGeom>
        </p:spPr>
      </p:pic>
    </p:spTree>
    <p:extLst>
      <p:ext uri="{BB962C8B-B14F-4D97-AF65-F5344CB8AC3E}">
        <p14:creationId xmlns:p14="http://schemas.microsoft.com/office/powerpoint/2010/main" val="353841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5/4 (1 of 3)</a:t>
            </a:r>
          </a:p>
        </p:txBody>
      </p:sp>
      <p:sp>
        <p:nvSpPr>
          <p:cNvPr id="3" name="Content Placeholder 2"/>
          <p:cNvSpPr>
            <a:spLocks noGrp="1"/>
          </p:cNvSpPr>
          <p:nvPr>
            <p:ph idx="1"/>
          </p:nvPr>
        </p:nvSpPr>
        <p:spPr/>
        <p:txBody>
          <a:bodyPr/>
          <a:lstStyle/>
          <a:p>
            <a:r>
              <a:rPr lang="en-US" dirty="0"/>
              <a:t>Problem Statement</a:t>
            </a:r>
          </a:p>
          <a:p>
            <a:pPr lvl="1" algn="just"/>
            <a:r>
              <a:rPr lang="en-US" sz="2000" dirty="0"/>
              <a:t>Locate the centroid of the area under the curve </a:t>
            </a:r>
            <a:r>
              <a:rPr lang="en-US" sz="2000" i="1" dirty="0"/>
              <a:t>x </a:t>
            </a:r>
            <a:r>
              <a:rPr lang="en-US" sz="2000" dirty="0"/>
              <a:t>= </a:t>
            </a:r>
            <a:r>
              <a:rPr lang="en-US" sz="2000" i="1" dirty="0"/>
              <a:t>ky</a:t>
            </a:r>
            <a:r>
              <a:rPr lang="en-US" sz="2000" baseline="30000" dirty="0"/>
              <a:t>3</a:t>
            </a:r>
            <a:r>
              <a:rPr lang="en-US" sz="2000" dirty="0"/>
              <a:t> from </a:t>
            </a:r>
            <a:r>
              <a:rPr lang="en-US" sz="2000" i="1" dirty="0"/>
              <a:t>x </a:t>
            </a:r>
            <a:r>
              <a:rPr lang="en-US" sz="2000" dirty="0"/>
              <a:t>= 0 to </a:t>
            </a:r>
            <a:r>
              <a:rPr lang="en-US" sz="2000" i="1" dirty="0"/>
              <a:t>x </a:t>
            </a:r>
            <a:r>
              <a:rPr lang="en-US" sz="2000" dirty="0"/>
              <a:t>= </a:t>
            </a:r>
            <a:r>
              <a:rPr lang="en-US" sz="2000" i="1" dirty="0"/>
              <a:t>a</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676236"/>
            <a:ext cx="2743200" cy="2431580"/>
          </a:xfrm>
          <a:prstGeom prst="rect">
            <a:avLst/>
          </a:prstGeom>
        </p:spPr>
      </p:pic>
    </p:spTree>
    <p:extLst>
      <p:ext uri="{BB962C8B-B14F-4D97-AF65-F5344CB8AC3E}">
        <p14:creationId xmlns:p14="http://schemas.microsoft.com/office/powerpoint/2010/main" val="1480283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5/4 (2 of 3)</a:t>
            </a:r>
          </a:p>
        </p:txBody>
      </p:sp>
      <p:sp>
        <p:nvSpPr>
          <p:cNvPr id="3" name="Content Placeholder 2"/>
          <p:cNvSpPr>
            <a:spLocks noGrp="1"/>
          </p:cNvSpPr>
          <p:nvPr>
            <p:ph idx="1"/>
          </p:nvPr>
        </p:nvSpPr>
        <p:spPr/>
        <p:txBody>
          <a:bodyPr/>
          <a:lstStyle/>
          <a:p>
            <a:r>
              <a:rPr lang="en-US" dirty="0"/>
              <a:t>Solution I:  Vertical Strip</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2797" y="1361588"/>
            <a:ext cx="2881003" cy="285214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539955"/>
            <a:ext cx="3337560" cy="435334"/>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12045"/>
            <a:ext cx="5943600" cy="4838137"/>
          </a:xfrm>
          <a:prstGeom prst="rect">
            <a:avLst/>
          </a:prstGeom>
        </p:spPr>
      </p:pic>
    </p:spTree>
    <p:extLst>
      <p:ext uri="{BB962C8B-B14F-4D97-AF65-F5344CB8AC3E}">
        <p14:creationId xmlns:p14="http://schemas.microsoft.com/office/powerpoint/2010/main" val="307981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5/4 (3 of 3)</a:t>
            </a:r>
          </a:p>
        </p:txBody>
      </p:sp>
      <p:sp>
        <p:nvSpPr>
          <p:cNvPr id="3" name="Content Placeholder 2"/>
          <p:cNvSpPr>
            <a:spLocks noGrp="1"/>
          </p:cNvSpPr>
          <p:nvPr>
            <p:ph idx="1"/>
          </p:nvPr>
        </p:nvSpPr>
        <p:spPr/>
        <p:txBody>
          <a:bodyPr/>
          <a:lstStyle/>
          <a:p>
            <a:r>
              <a:rPr lang="en-US" dirty="0"/>
              <a:t>Solution II:  Horizontal Strip</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440" y="1361588"/>
            <a:ext cx="2880360" cy="268769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73251"/>
            <a:ext cx="5943600" cy="3728131"/>
          </a:xfrm>
          <a:prstGeom prst="rect">
            <a:avLst/>
          </a:prstGeom>
        </p:spPr>
      </p:pic>
    </p:spTree>
    <p:extLst>
      <p:ext uri="{BB962C8B-B14F-4D97-AF65-F5344CB8AC3E}">
        <p14:creationId xmlns:p14="http://schemas.microsoft.com/office/powerpoint/2010/main" val="254200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5/1 – Categories of Distributed Forces (1 of 3)</a:t>
            </a:r>
          </a:p>
        </p:txBody>
      </p:sp>
      <p:sp>
        <p:nvSpPr>
          <p:cNvPr id="3" name="Content Placeholder 2"/>
          <p:cNvSpPr>
            <a:spLocks noGrp="1"/>
          </p:cNvSpPr>
          <p:nvPr>
            <p:ph idx="1"/>
          </p:nvPr>
        </p:nvSpPr>
        <p:spPr/>
        <p:txBody>
          <a:bodyPr/>
          <a:lstStyle/>
          <a:p>
            <a:r>
              <a:rPr lang="en-US" dirty="0"/>
              <a:t>Line Distribution</a:t>
            </a:r>
          </a:p>
          <a:p>
            <a:pPr lvl="1"/>
            <a:endParaRPr lang="en-US" dirty="0"/>
          </a:p>
          <a:p>
            <a:pPr lvl="1"/>
            <a:r>
              <a:rPr lang="en-US" dirty="0"/>
              <a:t>Illustration</a:t>
            </a:r>
          </a:p>
          <a:p>
            <a:pPr lvl="1"/>
            <a:endParaRPr lang="en-US" dirty="0"/>
          </a:p>
          <a:p>
            <a:pPr lvl="1"/>
            <a:endParaRPr lang="en-US" dirty="0"/>
          </a:p>
          <a:p>
            <a:pPr lvl="1"/>
            <a:r>
              <a:rPr lang="en-US" dirty="0"/>
              <a:t>Intensity </a:t>
            </a:r>
            <a:r>
              <a:rPr lang="en-US" i="1" dirty="0"/>
              <a:t>w</a:t>
            </a:r>
            <a:r>
              <a:rPr lang="en-US" dirty="0"/>
              <a:t> is N/m or </a:t>
            </a:r>
            <a:r>
              <a:rPr lang="en-US" dirty="0" err="1"/>
              <a:t>lb</a:t>
            </a:r>
            <a:r>
              <a:rPr lang="en-US" dirty="0"/>
              <a:t>/</a:t>
            </a:r>
            <a:r>
              <a:rPr lang="en-US" dirty="0" err="1"/>
              <a:t>ft</a:t>
            </a:r>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600200"/>
          </a:xfrm>
          <a:prstGeom prst="rect">
            <a:avLst/>
          </a:prstGeom>
        </p:spPr>
      </p:pic>
    </p:spTree>
    <p:extLst>
      <p:ext uri="{BB962C8B-B14F-4D97-AF65-F5344CB8AC3E}">
        <p14:creationId xmlns:p14="http://schemas.microsoft.com/office/powerpoint/2010/main" val="1232451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5/5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Locate the centroid of the volume of a hemisphere of radius </a:t>
            </a:r>
            <a:r>
              <a:rPr lang="en-US" sz="2000" i="1" dirty="0"/>
              <a:t>r </a:t>
            </a:r>
            <a:r>
              <a:rPr lang="en-US" sz="2000" dirty="0"/>
              <a:t>with respect to its base.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436738"/>
            <a:ext cx="2971800" cy="2598597"/>
          </a:xfrm>
          <a:prstGeom prst="rect">
            <a:avLst/>
          </a:prstGeom>
        </p:spPr>
      </p:pic>
    </p:spTree>
    <p:extLst>
      <p:ext uri="{BB962C8B-B14F-4D97-AF65-F5344CB8AC3E}">
        <p14:creationId xmlns:p14="http://schemas.microsoft.com/office/powerpoint/2010/main" val="3000117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5/5 (2 of 4)</a:t>
            </a:r>
          </a:p>
        </p:txBody>
      </p:sp>
      <p:sp>
        <p:nvSpPr>
          <p:cNvPr id="3" name="Content Placeholder 2"/>
          <p:cNvSpPr>
            <a:spLocks noGrp="1"/>
          </p:cNvSpPr>
          <p:nvPr>
            <p:ph idx="1"/>
          </p:nvPr>
        </p:nvSpPr>
        <p:spPr/>
        <p:txBody>
          <a:bodyPr/>
          <a:lstStyle/>
          <a:p>
            <a:r>
              <a:rPr lang="en-US" dirty="0"/>
              <a:t>Solution I:  Circular Slice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598597"/>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016240" y="4433600"/>
            <a:ext cx="3337560" cy="62312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2300"/>
            <a:ext cx="5943600" cy="3973294"/>
          </a:xfrm>
          <a:prstGeom prst="rect">
            <a:avLst/>
          </a:prstGeom>
        </p:spPr>
      </p:pic>
    </p:spTree>
    <p:extLst>
      <p:ext uri="{BB962C8B-B14F-4D97-AF65-F5344CB8AC3E}">
        <p14:creationId xmlns:p14="http://schemas.microsoft.com/office/powerpoint/2010/main" val="953183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5/5 (3 of 4)</a:t>
            </a:r>
          </a:p>
        </p:txBody>
      </p:sp>
      <p:sp>
        <p:nvSpPr>
          <p:cNvPr id="3" name="Content Placeholder 2"/>
          <p:cNvSpPr>
            <a:spLocks noGrp="1"/>
          </p:cNvSpPr>
          <p:nvPr>
            <p:ph idx="1"/>
          </p:nvPr>
        </p:nvSpPr>
        <p:spPr/>
        <p:txBody>
          <a:bodyPr/>
          <a:lstStyle/>
          <a:p>
            <a:r>
              <a:rPr lang="en-US" dirty="0"/>
              <a:t>Solution II:  Cylindrical Shell</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1573" y="1361588"/>
            <a:ext cx="2332227" cy="3091127"/>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05001"/>
            <a:ext cx="5943600" cy="3925281"/>
          </a:xfrm>
          <a:prstGeom prst="rect">
            <a:avLst/>
          </a:prstGeom>
        </p:spPr>
      </p:pic>
    </p:spTree>
    <p:extLst>
      <p:ext uri="{BB962C8B-B14F-4D97-AF65-F5344CB8AC3E}">
        <p14:creationId xmlns:p14="http://schemas.microsoft.com/office/powerpoint/2010/main" val="355497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5/3 – Sample Problem 5/5 (4 of 4)</a:t>
            </a:r>
          </a:p>
        </p:txBody>
      </p:sp>
      <p:sp>
        <p:nvSpPr>
          <p:cNvPr id="3" name="Content Placeholder 2"/>
          <p:cNvSpPr>
            <a:spLocks noGrp="1"/>
          </p:cNvSpPr>
          <p:nvPr>
            <p:ph idx="1"/>
          </p:nvPr>
        </p:nvSpPr>
        <p:spPr/>
        <p:txBody>
          <a:bodyPr/>
          <a:lstStyle/>
          <a:p>
            <a:r>
              <a:rPr lang="en-US" dirty="0"/>
              <a:t>Solution III:  Use </a:t>
            </a:r>
            <a:r>
              <a:rPr lang="el-GR" i="1" dirty="0"/>
              <a:t>θ</a:t>
            </a:r>
            <a:r>
              <a:rPr lang="en-US" dirty="0"/>
              <a:t> as the Variable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11306" y="1361588"/>
            <a:ext cx="1842494" cy="185376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02013"/>
            <a:ext cx="5943600" cy="1142103"/>
          </a:xfrm>
          <a:prstGeom prst="rect">
            <a:avLst/>
          </a:prstGeom>
        </p:spPr>
      </p:pic>
    </p:spTree>
    <p:extLst>
      <p:ext uri="{BB962C8B-B14F-4D97-AF65-F5344CB8AC3E}">
        <p14:creationId xmlns:p14="http://schemas.microsoft.com/office/powerpoint/2010/main" val="41110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Article 5/4  Composite Bodies and Figures; Approximations</a:t>
            </a:r>
          </a:p>
        </p:txBody>
      </p:sp>
      <p:sp>
        <p:nvSpPr>
          <p:cNvPr id="3" name="Content Placeholder 2"/>
          <p:cNvSpPr>
            <a:spLocks noGrp="1"/>
          </p:cNvSpPr>
          <p:nvPr>
            <p:ph idx="1"/>
          </p:nvPr>
        </p:nvSpPr>
        <p:spPr/>
        <p:txBody>
          <a:bodyPr/>
          <a:lstStyle/>
          <a:p>
            <a:r>
              <a:rPr lang="en-US" dirty="0"/>
              <a:t>Overview of Composites</a:t>
            </a:r>
          </a:p>
          <a:p>
            <a:endParaRPr lang="en-US" dirty="0"/>
          </a:p>
          <a:p>
            <a:endParaRPr lang="en-US" dirty="0"/>
          </a:p>
          <a:p>
            <a:r>
              <a:rPr lang="en-US" dirty="0"/>
              <a:t>General Expressions</a:t>
            </a:r>
          </a:p>
          <a:p>
            <a:endParaRPr lang="en-US" dirty="0"/>
          </a:p>
          <a:p>
            <a:endParaRPr lang="en-US" dirty="0"/>
          </a:p>
          <a:p>
            <a:endParaRPr lang="en-US" dirty="0"/>
          </a:p>
          <a:p>
            <a:r>
              <a:rPr lang="en-US" dirty="0"/>
              <a:t>Analogous equations exist for lines, areas, and volumes by replacing the </a:t>
            </a:r>
            <a:r>
              <a:rPr lang="en-US" i="1" dirty="0"/>
              <a:t>m</a:t>
            </a:r>
            <a:r>
              <a:rPr lang="en-US" dirty="0"/>
              <a:t>’s with </a:t>
            </a:r>
            <a:r>
              <a:rPr lang="en-US" i="1" dirty="0"/>
              <a:t>L</a:t>
            </a:r>
            <a:r>
              <a:rPr lang="en-US" dirty="0"/>
              <a:t>’s, </a:t>
            </a:r>
            <a:r>
              <a:rPr lang="en-US" i="1" dirty="0"/>
              <a:t>A</a:t>
            </a:r>
            <a:r>
              <a:rPr lang="en-US" dirty="0"/>
              <a:t>’s, and </a:t>
            </a:r>
            <a:r>
              <a:rPr lang="en-US" i="1" dirty="0"/>
              <a:t>V</a:t>
            </a:r>
            <a:r>
              <a:rPr lang="en-US" dirty="0"/>
              <a:t>’s, respectively.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521" y="3424684"/>
            <a:ext cx="4572000" cy="9628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361588"/>
            <a:ext cx="4114800" cy="3174274"/>
          </a:xfrm>
          <a:prstGeom prst="rect">
            <a:avLst/>
          </a:prstGeom>
        </p:spPr>
      </p:pic>
    </p:spTree>
    <p:extLst>
      <p:ext uri="{BB962C8B-B14F-4D97-AF65-F5344CB8AC3E}">
        <p14:creationId xmlns:p14="http://schemas.microsoft.com/office/powerpoint/2010/main" val="219077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Article 5/4 – Comments about Composite Bodies</a:t>
            </a:r>
          </a:p>
        </p:txBody>
      </p:sp>
      <p:sp>
        <p:nvSpPr>
          <p:cNvPr id="3" name="Content Placeholder 2"/>
          <p:cNvSpPr>
            <a:spLocks noGrp="1"/>
          </p:cNvSpPr>
          <p:nvPr>
            <p:ph idx="1"/>
          </p:nvPr>
        </p:nvSpPr>
        <p:spPr>
          <a:xfrm>
            <a:off x="838199" y="1361588"/>
            <a:ext cx="7139787" cy="5288594"/>
          </a:xfrm>
        </p:spPr>
        <p:txBody>
          <a:bodyPr>
            <a:normAutofit/>
          </a:bodyPr>
          <a:lstStyle/>
          <a:p>
            <a:pPr algn="just">
              <a:spcAft>
                <a:spcPts val="1200"/>
              </a:spcAft>
            </a:pPr>
            <a:r>
              <a:rPr lang="en-US" sz="2000" dirty="0"/>
              <a:t>Identify composite pieces based on Table D/3 and D/4 in Appendix D</a:t>
            </a:r>
            <a:r>
              <a:rPr lang="en-US" sz="2000" i="1" dirty="0"/>
              <a:t>.</a:t>
            </a:r>
          </a:p>
          <a:p>
            <a:pPr algn="just">
              <a:spcAft>
                <a:spcPts val="1200"/>
              </a:spcAft>
            </a:pPr>
            <a:r>
              <a:rPr lang="en-US" sz="2000" dirty="0"/>
              <a:t>Treat holes and cutouts as negative quantities.  In the upper shape, the rectangular cutout has an area of -8 in.</a:t>
            </a:r>
            <a:r>
              <a:rPr lang="en-US" sz="2000" baseline="30000" dirty="0"/>
              <a:t>2</a:t>
            </a:r>
            <a:r>
              <a:rPr lang="en-US" sz="2000" dirty="0"/>
              <a:t>.</a:t>
            </a:r>
          </a:p>
          <a:p>
            <a:pPr algn="just">
              <a:spcAft>
                <a:spcPts val="1200"/>
              </a:spcAft>
            </a:pPr>
            <a:r>
              <a:rPr lang="en-US" sz="2000" dirty="0"/>
              <a:t>Measure the centroidal coordinate for every piece from the origin of your reference axes.  In the upper shape, the horizontal centroidal coordinate of the rectangular cutout is 12 in., not 1 in.</a:t>
            </a:r>
          </a:p>
          <a:p>
            <a:pPr algn="just">
              <a:spcAft>
                <a:spcPts val="1200"/>
              </a:spcAft>
            </a:pPr>
            <a:r>
              <a:rPr lang="en-US" sz="2000" dirty="0"/>
              <a:t>Most objects consist of a single type of composite piece geometry (lines, areas, or volumes), but sometimes they are combined.  For example, the upper shape consists of areas, while the lower shape consists of areas and volumes.  To find the centroid of the lower shape, you must use the mass of the individual pieces.</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38918"/>
            <a:ext cx="2743200" cy="210377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3746248"/>
            <a:ext cx="2743200" cy="2903934"/>
          </a:xfrm>
          <a:prstGeom prst="rect">
            <a:avLst/>
          </a:prstGeom>
        </p:spPr>
      </p:pic>
    </p:spTree>
    <p:extLst>
      <p:ext uri="{BB962C8B-B14F-4D97-AF65-F5344CB8AC3E}">
        <p14:creationId xmlns:p14="http://schemas.microsoft.com/office/powerpoint/2010/main" val="387114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Article 5/4 – An Approximation Method</a:t>
            </a:r>
          </a:p>
        </p:txBody>
      </p:sp>
      <p:sp>
        <p:nvSpPr>
          <p:cNvPr id="3" name="Content Placeholder 2"/>
          <p:cNvSpPr>
            <a:spLocks noGrp="1"/>
          </p:cNvSpPr>
          <p:nvPr>
            <p:ph idx="1"/>
          </p:nvPr>
        </p:nvSpPr>
        <p:spPr>
          <a:xfrm>
            <a:off x="838199" y="1361588"/>
            <a:ext cx="7550961" cy="5288594"/>
          </a:xfrm>
        </p:spPr>
        <p:txBody>
          <a:bodyPr/>
          <a:lstStyle/>
          <a:p>
            <a:pPr marL="0" indent="0">
              <a:buNone/>
            </a:pPr>
            <a:r>
              <a:rPr lang="en-US" sz="2400" dirty="0"/>
              <a:t>When the boundaries of an area (or volume) are not expressible in terms of simple geometrical shapes or mathematical expressions…</a:t>
            </a:r>
          </a:p>
          <a:p>
            <a:pPr lvl="1">
              <a:spcAft>
                <a:spcPts val="1200"/>
              </a:spcAft>
            </a:pPr>
            <a:endParaRPr lang="en-US" sz="2000" dirty="0"/>
          </a:p>
          <a:p>
            <a:pPr lvl="1">
              <a:spcAft>
                <a:spcPts val="1200"/>
              </a:spcAft>
            </a:pPr>
            <a:r>
              <a:rPr lang="en-US" sz="2000" dirty="0"/>
              <a:t>Divide the body into individual pieces.</a:t>
            </a:r>
          </a:p>
          <a:p>
            <a:pPr lvl="1">
              <a:spcAft>
                <a:spcPts val="1200"/>
              </a:spcAft>
            </a:pPr>
            <a:r>
              <a:rPr lang="en-US" sz="2000" dirty="0"/>
              <a:t>Calculate the area </a:t>
            </a:r>
            <a:r>
              <a:rPr lang="en-US" sz="2000" i="1" dirty="0"/>
              <a:t>A</a:t>
            </a:r>
            <a:r>
              <a:rPr lang="en-US" sz="2000" dirty="0"/>
              <a:t> = </a:t>
            </a:r>
            <a:r>
              <a:rPr lang="en-US" sz="2000" i="1" dirty="0"/>
              <a:t>h</a:t>
            </a:r>
            <a:r>
              <a:rPr lang="en-US" sz="2000" dirty="0"/>
              <a:t> </a:t>
            </a:r>
            <a:r>
              <a:rPr lang="el-GR" sz="2000" dirty="0"/>
              <a:t>Δ</a:t>
            </a:r>
            <a:r>
              <a:rPr lang="en-US" sz="2000" i="1" dirty="0"/>
              <a:t>x </a:t>
            </a:r>
            <a:r>
              <a:rPr lang="en-US" sz="2000" dirty="0"/>
              <a:t>of each piece.</a:t>
            </a:r>
          </a:p>
          <a:p>
            <a:pPr lvl="1">
              <a:spcAft>
                <a:spcPts val="1200"/>
              </a:spcAft>
            </a:pPr>
            <a:r>
              <a:rPr lang="en-US" sz="2000" dirty="0"/>
              <a:t>Determine the centroidal coordinates, </a:t>
            </a:r>
            <a:r>
              <a:rPr lang="en-US" sz="2000" i="1" dirty="0"/>
              <a:t>x</a:t>
            </a:r>
            <a:r>
              <a:rPr lang="en-US" sz="2000" i="1" baseline="-25000" dirty="0"/>
              <a:t>c</a:t>
            </a:r>
            <a:r>
              <a:rPr lang="en-US" sz="2000" i="1" dirty="0"/>
              <a:t> </a:t>
            </a:r>
            <a:r>
              <a:rPr lang="en-US" sz="2000" dirty="0"/>
              <a:t>and</a:t>
            </a:r>
            <a:r>
              <a:rPr lang="en-US" sz="2000" i="1" dirty="0"/>
              <a:t> </a:t>
            </a:r>
            <a:r>
              <a:rPr lang="en-US" sz="2000" i="1" dirty="0" err="1"/>
              <a:t>y</a:t>
            </a:r>
            <a:r>
              <a:rPr lang="en-US" sz="2000" i="1" baseline="-25000" dirty="0" err="1"/>
              <a:t>c</a:t>
            </a:r>
            <a:r>
              <a:rPr lang="en-US" sz="2000" dirty="0"/>
              <a:t> for each piece.</a:t>
            </a:r>
          </a:p>
          <a:p>
            <a:pPr lvl="1">
              <a:spcAft>
                <a:spcPts val="1200"/>
              </a:spcAft>
            </a:pPr>
            <a:r>
              <a:rPr lang="en-US" sz="2000" dirty="0"/>
              <a:t>Evaluate the expression…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09340" y="1429094"/>
            <a:ext cx="2743200" cy="2378625"/>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blip>
          <a:srcRect l="30404" r="33522"/>
          <a:stretch/>
        </p:blipFill>
        <p:spPr>
          <a:xfrm>
            <a:off x="2600772" y="4830122"/>
            <a:ext cx="3657600" cy="1257726"/>
          </a:xfrm>
          <a:prstGeom prst="rect">
            <a:avLst/>
          </a:prstGeom>
        </p:spPr>
      </p:pic>
    </p:spTree>
    <p:extLst>
      <p:ext uri="{BB962C8B-B14F-4D97-AF65-F5344CB8AC3E}">
        <p14:creationId xmlns:p14="http://schemas.microsoft.com/office/powerpoint/2010/main" val="493493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Article 5/4 – Irregular Volumes</a:t>
            </a:r>
          </a:p>
        </p:txBody>
      </p:sp>
      <p:sp>
        <p:nvSpPr>
          <p:cNvPr id="3" name="Content Placeholder 2"/>
          <p:cNvSpPr>
            <a:spLocks noGrp="1"/>
          </p:cNvSpPr>
          <p:nvPr>
            <p:ph idx="1"/>
          </p:nvPr>
        </p:nvSpPr>
        <p:spPr>
          <a:xfrm>
            <a:off x="838199" y="1361588"/>
            <a:ext cx="6747025" cy="5288594"/>
          </a:xfrm>
        </p:spPr>
        <p:txBody>
          <a:bodyPr/>
          <a:lstStyle/>
          <a:p>
            <a:pPr marL="0" indent="0">
              <a:buNone/>
            </a:pPr>
            <a:r>
              <a:rPr lang="en-US" sz="2400" dirty="0"/>
              <a:t>The centroidal location of an irregular volume may be simplified to one of locating the centroid of an area. </a:t>
            </a:r>
          </a:p>
          <a:p>
            <a:pPr lvl="1"/>
            <a:endParaRPr lang="en-US" sz="2000" dirty="0"/>
          </a:p>
          <a:p>
            <a:pPr lvl="1">
              <a:spcAft>
                <a:spcPts val="1200"/>
              </a:spcAft>
            </a:pPr>
            <a:r>
              <a:rPr lang="en-US" sz="2000" dirty="0"/>
              <a:t>Plot the magnitudes of the cross-sectional areas </a:t>
            </a:r>
            <a:r>
              <a:rPr lang="en-US" sz="2000" i="1" dirty="0"/>
              <a:t>A</a:t>
            </a:r>
            <a:r>
              <a:rPr lang="en-US" sz="2000" dirty="0"/>
              <a:t>.</a:t>
            </a:r>
          </a:p>
          <a:p>
            <a:pPr lvl="1">
              <a:spcAft>
                <a:spcPts val="1200"/>
              </a:spcAft>
            </a:pPr>
            <a:r>
              <a:rPr lang="en-US" sz="2000" dirty="0"/>
              <a:t>Calculate the volume </a:t>
            </a:r>
            <a:r>
              <a:rPr lang="en-US" sz="2000" i="1" dirty="0"/>
              <a:t>V</a:t>
            </a:r>
            <a:r>
              <a:rPr lang="en-US" sz="2000" dirty="0"/>
              <a:t> = </a:t>
            </a:r>
            <a:r>
              <a:rPr lang="en-US" sz="2000" i="1" dirty="0"/>
              <a:t>A </a:t>
            </a:r>
            <a:r>
              <a:rPr lang="el-GR" sz="2000" dirty="0"/>
              <a:t>Δ</a:t>
            </a:r>
            <a:r>
              <a:rPr lang="en-US" sz="2000" i="1" dirty="0"/>
              <a:t>x </a:t>
            </a:r>
            <a:r>
              <a:rPr lang="en-US" sz="2000" dirty="0"/>
              <a:t>of individual slices.</a:t>
            </a:r>
          </a:p>
          <a:p>
            <a:pPr lvl="1">
              <a:spcAft>
                <a:spcPts val="1200"/>
              </a:spcAft>
            </a:pPr>
            <a:r>
              <a:rPr lang="en-US" sz="2000" dirty="0"/>
              <a:t>Determine the centroidal coordinates </a:t>
            </a:r>
            <a:r>
              <a:rPr lang="en-US" sz="2000" i="1" dirty="0"/>
              <a:t>x</a:t>
            </a:r>
            <a:r>
              <a:rPr lang="en-US" sz="2000" i="1" baseline="-25000" dirty="0"/>
              <a:t>c</a:t>
            </a:r>
            <a:r>
              <a:rPr lang="en-US" sz="2000" dirty="0"/>
              <a:t> of each slice.</a:t>
            </a:r>
          </a:p>
          <a:p>
            <a:pPr lvl="1">
              <a:spcAft>
                <a:spcPts val="1200"/>
              </a:spcAft>
            </a:pPr>
            <a:r>
              <a:rPr lang="en-US" sz="2000" dirty="0"/>
              <a:t>Evaluate the expression…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1016" y="1419513"/>
            <a:ext cx="3657600" cy="3288249"/>
          </a:xfrm>
          <a:prstGeom prst="rect">
            <a:avLst/>
          </a:prstGeom>
        </p:spPr>
      </p:pic>
      <p:pic>
        <p:nvPicPr>
          <p:cNvPr id="5" name="Picture 4"/>
          <p:cNvPicPr>
            <a:picLocks noChangeAspect="1"/>
          </p:cNvPicPr>
          <p:nvPr/>
        </p:nvPicPr>
        <p:blipFill>
          <a:blip r:embed="rId3">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1468511" y="4845123"/>
            <a:ext cx="5486400" cy="674077"/>
          </a:xfrm>
          <a:prstGeom prst="rect">
            <a:avLst/>
          </a:prstGeom>
        </p:spPr>
      </p:pic>
    </p:spTree>
    <p:extLst>
      <p:ext uri="{BB962C8B-B14F-4D97-AF65-F5344CB8AC3E}">
        <p14:creationId xmlns:p14="http://schemas.microsoft.com/office/powerpoint/2010/main" val="232092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(1 of 6)</a:t>
            </a:r>
          </a:p>
        </p:txBody>
      </p:sp>
      <p:pic>
        <p:nvPicPr>
          <p:cNvPr id="4" name="Content Placeholder 3"/>
          <p:cNvPicPr>
            <a:picLocks noGrp="1" noChangeAspect="1"/>
          </p:cNvPicPr>
          <p:nvPr>
            <p:ph idx="1"/>
          </p:nvPr>
        </p:nvPicPr>
        <p:blipFill>
          <a:blip r:embed="rId2">
            <a:clrChange>
              <a:clrFrom>
                <a:srgbClr val="F3F3F4"/>
              </a:clrFrom>
              <a:clrTo>
                <a:srgbClr val="F3F3F4">
                  <a:alpha val="0"/>
                </a:srgbClr>
              </a:clrTo>
            </a:clrChange>
          </a:blip>
          <a:stretch>
            <a:fillRect/>
          </a:stretch>
        </p:blipFill>
        <p:spPr>
          <a:xfrm>
            <a:off x="838200" y="1214790"/>
            <a:ext cx="4438856" cy="5287963"/>
          </a:xfrm>
          <a:prstGeom prst="rect">
            <a:avLst/>
          </a:prstGeom>
        </p:spPr>
      </p:pic>
      <p:grpSp>
        <p:nvGrpSpPr>
          <p:cNvPr id="9" name="Group 8"/>
          <p:cNvGrpSpPr/>
          <p:nvPr/>
        </p:nvGrpSpPr>
        <p:grpSpPr>
          <a:xfrm>
            <a:off x="6096000" y="1215719"/>
            <a:ext cx="4434840" cy="3460312"/>
            <a:chOff x="6918960" y="1325254"/>
            <a:chExt cx="4434840" cy="3460312"/>
          </a:xfrm>
        </p:grpSpPr>
        <p:pic>
          <p:nvPicPr>
            <p:cNvPr id="5" name="Picture 4"/>
            <p:cNvPicPr>
              <a:picLocks noChangeAspect="1"/>
            </p:cNvPicPr>
            <p:nvPr/>
          </p:nvPicPr>
          <p:blipFill>
            <a:blip r:embed="rId3"/>
            <a:stretch>
              <a:fillRect/>
            </a:stretch>
          </p:blipFill>
          <p:spPr>
            <a:xfrm>
              <a:off x="6918960" y="1325254"/>
              <a:ext cx="4434840" cy="443105"/>
            </a:xfrm>
            <a:prstGeom prst="rect">
              <a:avLst/>
            </a:prstGeom>
          </p:spPr>
        </p:pic>
        <p:pic>
          <p:nvPicPr>
            <p:cNvPr id="8" name="Picture 7"/>
            <p:cNvPicPr>
              <a:picLocks noChangeAspect="1"/>
            </p:cNvPicPr>
            <p:nvPr/>
          </p:nvPicPr>
          <p:blipFill>
            <a:blip r:embed="rId4">
              <a:clrChange>
                <a:clrFrom>
                  <a:srgbClr val="F3F3F4"/>
                </a:clrFrom>
                <a:clrTo>
                  <a:srgbClr val="F3F3F4">
                    <a:alpha val="0"/>
                  </a:srgbClr>
                </a:clrTo>
              </a:clrChange>
            </a:blip>
            <a:stretch>
              <a:fillRect/>
            </a:stretch>
          </p:blipFill>
          <p:spPr>
            <a:xfrm>
              <a:off x="6918960" y="1768359"/>
              <a:ext cx="4434840" cy="3017207"/>
            </a:xfrm>
            <a:prstGeom prst="rect">
              <a:avLst/>
            </a:prstGeom>
          </p:spPr>
        </p:pic>
      </p:grpSp>
    </p:spTree>
    <p:extLst>
      <p:ext uri="{BB962C8B-B14F-4D97-AF65-F5344CB8AC3E}">
        <p14:creationId xmlns:p14="http://schemas.microsoft.com/office/powerpoint/2010/main" val="1681949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(2 of 6)</a:t>
            </a:r>
          </a:p>
        </p:txBody>
      </p:sp>
      <p:pic>
        <p:nvPicPr>
          <p:cNvPr id="7" name="Content Placeholder 6"/>
          <p:cNvPicPr>
            <a:picLocks noGrp="1" noChangeAspect="1"/>
          </p:cNvPicPr>
          <p:nvPr>
            <p:ph idx="1"/>
          </p:nvPr>
        </p:nvPicPr>
        <p:blipFill>
          <a:blip r:embed="rId2">
            <a:clrChange>
              <a:clrFrom>
                <a:srgbClr val="F3F3F4"/>
              </a:clrFrom>
              <a:clrTo>
                <a:srgbClr val="F3F3F4">
                  <a:alpha val="0"/>
                </a:srgbClr>
              </a:clrTo>
            </a:clrChange>
          </a:blip>
          <a:stretch>
            <a:fillRect/>
          </a:stretch>
        </p:blipFill>
        <p:spPr>
          <a:xfrm>
            <a:off x="838200" y="1188133"/>
            <a:ext cx="4343400" cy="5589024"/>
          </a:xfrm>
          <a:prstGeom prst="rect">
            <a:avLst/>
          </a:prstGeom>
        </p:spPr>
      </p:pic>
      <p:grpSp>
        <p:nvGrpSpPr>
          <p:cNvPr id="11" name="Group 10"/>
          <p:cNvGrpSpPr/>
          <p:nvPr/>
        </p:nvGrpSpPr>
        <p:grpSpPr>
          <a:xfrm>
            <a:off x="6163505" y="1188133"/>
            <a:ext cx="4343400" cy="4278976"/>
            <a:chOff x="7010400" y="1188133"/>
            <a:chExt cx="4343400" cy="4278976"/>
          </a:xfrm>
        </p:grpSpPr>
        <p:pic>
          <p:nvPicPr>
            <p:cNvPr id="9" name="Content Placeholder 6"/>
            <p:cNvPicPr>
              <a:picLocks noChangeAspect="1"/>
            </p:cNvPicPr>
            <p:nvPr/>
          </p:nvPicPr>
          <p:blipFill rotWithShape="1">
            <a:blip r:embed="rId2"/>
            <a:srcRect b="91612"/>
            <a:stretch/>
          </p:blipFill>
          <p:spPr>
            <a:xfrm>
              <a:off x="7010400" y="1188133"/>
              <a:ext cx="4343400" cy="468833"/>
            </a:xfrm>
            <a:prstGeom prst="rect">
              <a:avLst/>
            </a:prstGeom>
          </p:spPr>
        </p:pic>
        <p:pic>
          <p:nvPicPr>
            <p:cNvPr id="10" name="Picture 9"/>
            <p:cNvPicPr>
              <a:picLocks noChangeAspect="1"/>
            </p:cNvPicPr>
            <p:nvPr/>
          </p:nvPicPr>
          <p:blipFill rotWithShape="1">
            <a:blip r:embed="rId3">
              <a:clrChange>
                <a:clrFrom>
                  <a:srgbClr val="F3F3F4"/>
                </a:clrFrom>
                <a:clrTo>
                  <a:srgbClr val="F3F3F4">
                    <a:alpha val="0"/>
                  </a:srgbClr>
                </a:clrTo>
              </a:clrChange>
            </a:blip>
            <a:srcRect l="660"/>
            <a:stretch/>
          </p:blipFill>
          <p:spPr>
            <a:xfrm>
              <a:off x="7039038" y="1656966"/>
              <a:ext cx="4314761" cy="3810143"/>
            </a:xfrm>
            <a:prstGeom prst="rect">
              <a:avLst/>
            </a:prstGeom>
          </p:spPr>
        </p:pic>
      </p:grpSp>
    </p:spTree>
    <p:extLst>
      <p:ext uri="{BB962C8B-B14F-4D97-AF65-F5344CB8AC3E}">
        <p14:creationId xmlns:p14="http://schemas.microsoft.com/office/powerpoint/2010/main" val="266510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5/1 – Categories of Distributed Forces (2 of 3)</a:t>
            </a:r>
          </a:p>
        </p:txBody>
      </p:sp>
      <p:sp>
        <p:nvSpPr>
          <p:cNvPr id="3" name="Content Placeholder 2"/>
          <p:cNvSpPr>
            <a:spLocks noGrp="1"/>
          </p:cNvSpPr>
          <p:nvPr>
            <p:ph idx="1"/>
          </p:nvPr>
        </p:nvSpPr>
        <p:spPr>
          <a:xfrm>
            <a:off x="838200" y="1361588"/>
            <a:ext cx="8189199" cy="5288594"/>
          </a:xfrm>
        </p:spPr>
        <p:txBody>
          <a:bodyPr/>
          <a:lstStyle/>
          <a:p>
            <a:r>
              <a:rPr lang="en-US" dirty="0"/>
              <a:t>Area Distribution</a:t>
            </a:r>
          </a:p>
          <a:p>
            <a:pPr lvl="1"/>
            <a:endParaRPr lang="en-US" dirty="0"/>
          </a:p>
          <a:p>
            <a:pPr lvl="1"/>
            <a:r>
              <a:rPr lang="en-US" dirty="0"/>
              <a:t>Illustrations</a:t>
            </a:r>
          </a:p>
          <a:p>
            <a:pPr lvl="1"/>
            <a:endParaRPr lang="en-US" dirty="0"/>
          </a:p>
          <a:p>
            <a:pPr lvl="1"/>
            <a:r>
              <a:rPr lang="en-US" dirty="0"/>
              <a:t>Intensity is termed pressure for fluids and stress for solids.</a:t>
            </a:r>
            <a:endParaRPr lang="en-US" baseline="30000" dirty="0"/>
          </a:p>
          <a:p>
            <a:pPr lvl="2"/>
            <a:r>
              <a:rPr lang="en-US" dirty="0"/>
              <a:t>SI unit is the Pascal (Pa).</a:t>
            </a:r>
          </a:p>
          <a:p>
            <a:pPr lvl="2"/>
            <a:r>
              <a:rPr lang="en-US" dirty="0"/>
              <a:t>1 Pa = 1 N/m</a:t>
            </a:r>
            <a:r>
              <a:rPr lang="en-US" baseline="30000" dirty="0"/>
              <a:t>2</a:t>
            </a:r>
            <a:endParaRPr lang="en-US" dirty="0"/>
          </a:p>
          <a:p>
            <a:pPr lvl="2"/>
            <a:r>
              <a:rPr lang="en-US" dirty="0"/>
              <a:t>6895 Pa = 1 </a:t>
            </a:r>
            <a:r>
              <a:rPr lang="en-US" dirty="0" err="1"/>
              <a:t>lb</a:t>
            </a:r>
            <a:r>
              <a:rPr lang="en-US" dirty="0"/>
              <a:t>/in.</a:t>
            </a:r>
            <a:r>
              <a:rPr lang="en-US" baseline="30000" dirty="0"/>
              <a:t>2</a:t>
            </a:r>
            <a:endParaRPr lang="en-US" dirty="0"/>
          </a:p>
          <a:p>
            <a:pPr lvl="2"/>
            <a:r>
              <a:rPr lang="en-US" dirty="0"/>
              <a:t>Pressure is commonly reported in kilopascals (</a:t>
            </a:r>
            <a:r>
              <a:rPr lang="en-US" dirty="0" err="1"/>
              <a:t>kPa</a:t>
            </a:r>
            <a:r>
              <a:rPr lang="en-US" dirty="0"/>
              <a:t> = 10</a:t>
            </a:r>
            <a:r>
              <a:rPr lang="en-US" baseline="30000" dirty="0"/>
              <a:t>3</a:t>
            </a:r>
            <a:r>
              <a:rPr lang="en-US" dirty="0"/>
              <a:t> Pa).</a:t>
            </a:r>
          </a:p>
          <a:p>
            <a:pPr lvl="2"/>
            <a:r>
              <a:rPr lang="en-US" dirty="0"/>
              <a:t>Stress is commonly reported in </a:t>
            </a:r>
            <a:r>
              <a:rPr lang="en-US" dirty="0" err="1"/>
              <a:t>megapascals</a:t>
            </a:r>
            <a:r>
              <a:rPr lang="en-US" dirty="0"/>
              <a:t> (MPa = 10</a:t>
            </a:r>
            <a:r>
              <a:rPr lang="en-US" baseline="30000" dirty="0"/>
              <a:t>6</a:t>
            </a:r>
            <a:r>
              <a:rPr lang="en-US" dirty="0"/>
              <a:t> Pa). </a:t>
            </a:r>
          </a:p>
          <a:p>
            <a:pPr lvl="1"/>
            <a:endParaRPr lang="en-US" dirty="0"/>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1228902"/>
            <a:ext cx="2286000" cy="3103003"/>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225"/>
          <a:stretch/>
        </p:blipFill>
        <p:spPr>
          <a:xfrm>
            <a:off x="8153400" y="4525441"/>
            <a:ext cx="3200400" cy="2155166"/>
          </a:xfrm>
          <a:prstGeom prst="rect">
            <a:avLst/>
          </a:prstGeom>
        </p:spPr>
      </p:pic>
    </p:spTree>
    <p:extLst>
      <p:ext uri="{BB962C8B-B14F-4D97-AF65-F5344CB8AC3E}">
        <p14:creationId xmlns:p14="http://schemas.microsoft.com/office/powerpoint/2010/main" val="6747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(3 of 6)</a:t>
            </a:r>
          </a:p>
        </p:txBody>
      </p:sp>
      <p:pic>
        <p:nvPicPr>
          <p:cNvPr id="6" name="Picture 5"/>
          <p:cNvPicPr>
            <a:picLocks noChangeAspect="1"/>
          </p:cNvPicPr>
          <p:nvPr/>
        </p:nvPicPr>
        <p:blipFill>
          <a:blip r:embed="rId2">
            <a:clrChange>
              <a:clrFrom>
                <a:srgbClr val="F3F3F4"/>
              </a:clrFrom>
              <a:clrTo>
                <a:srgbClr val="F3F3F4">
                  <a:alpha val="0"/>
                </a:srgbClr>
              </a:clrTo>
            </a:clrChange>
          </a:blip>
          <a:stretch>
            <a:fillRect/>
          </a:stretch>
        </p:blipFill>
        <p:spPr>
          <a:xfrm>
            <a:off x="838200" y="1155893"/>
            <a:ext cx="3886200" cy="5659148"/>
          </a:xfrm>
          <a:prstGeom prst="rect">
            <a:avLst/>
          </a:prstGeom>
        </p:spPr>
      </p:pic>
      <p:grpSp>
        <p:nvGrpSpPr>
          <p:cNvPr id="10" name="Group 9"/>
          <p:cNvGrpSpPr/>
          <p:nvPr/>
        </p:nvGrpSpPr>
        <p:grpSpPr>
          <a:xfrm>
            <a:off x="6107250" y="1155893"/>
            <a:ext cx="3886200" cy="4650953"/>
            <a:chOff x="7467600" y="1198852"/>
            <a:chExt cx="3886200" cy="4650953"/>
          </a:xfrm>
        </p:grpSpPr>
        <p:pic>
          <p:nvPicPr>
            <p:cNvPr id="9" name="Picture 8"/>
            <p:cNvPicPr>
              <a:picLocks noChangeAspect="1"/>
            </p:cNvPicPr>
            <p:nvPr/>
          </p:nvPicPr>
          <p:blipFill rotWithShape="1">
            <a:blip r:embed="rId2">
              <a:clrChange>
                <a:clrFrom>
                  <a:srgbClr val="F3F3F4"/>
                </a:clrFrom>
                <a:clrTo>
                  <a:srgbClr val="F3F3F4">
                    <a:alpha val="0"/>
                  </a:srgbClr>
                </a:clrTo>
              </a:clrChange>
            </a:blip>
            <a:srcRect b="92339"/>
            <a:stretch/>
          </p:blipFill>
          <p:spPr>
            <a:xfrm>
              <a:off x="7467600" y="1198852"/>
              <a:ext cx="3886200" cy="433567"/>
            </a:xfrm>
            <a:prstGeom prst="rect">
              <a:avLst/>
            </a:prstGeom>
          </p:spPr>
        </p:pic>
        <p:pic>
          <p:nvPicPr>
            <p:cNvPr id="7" name="Picture 6"/>
            <p:cNvPicPr>
              <a:picLocks noChangeAspect="1"/>
            </p:cNvPicPr>
            <p:nvPr/>
          </p:nvPicPr>
          <p:blipFill>
            <a:blip r:embed="rId3">
              <a:clrChange>
                <a:clrFrom>
                  <a:srgbClr val="F3F3F4"/>
                </a:clrFrom>
                <a:clrTo>
                  <a:srgbClr val="F3F3F4">
                    <a:alpha val="0"/>
                  </a:srgbClr>
                </a:clrTo>
              </a:clrChange>
            </a:blip>
            <a:stretch>
              <a:fillRect/>
            </a:stretch>
          </p:blipFill>
          <p:spPr>
            <a:xfrm>
              <a:off x="7467600" y="1632419"/>
              <a:ext cx="3886200" cy="4217386"/>
            </a:xfrm>
            <a:prstGeom prst="rect">
              <a:avLst/>
            </a:prstGeom>
          </p:spPr>
        </p:pic>
      </p:grpSp>
    </p:spTree>
    <p:extLst>
      <p:ext uri="{BB962C8B-B14F-4D97-AF65-F5344CB8AC3E}">
        <p14:creationId xmlns:p14="http://schemas.microsoft.com/office/powerpoint/2010/main" val="3005430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(4 of 6)</a:t>
            </a:r>
          </a:p>
        </p:txBody>
      </p:sp>
      <p:grpSp>
        <p:nvGrpSpPr>
          <p:cNvPr id="5" name="Group 4"/>
          <p:cNvGrpSpPr/>
          <p:nvPr/>
        </p:nvGrpSpPr>
        <p:grpSpPr>
          <a:xfrm>
            <a:off x="838200" y="1147201"/>
            <a:ext cx="3886200" cy="5680114"/>
            <a:chOff x="838200" y="1177886"/>
            <a:chExt cx="3886200" cy="5680114"/>
          </a:xfrm>
        </p:grpSpPr>
        <p:pic>
          <p:nvPicPr>
            <p:cNvPr id="3" name="Picture 2"/>
            <p:cNvPicPr>
              <a:picLocks noChangeAspect="1"/>
            </p:cNvPicPr>
            <p:nvPr/>
          </p:nvPicPr>
          <p:blipFill>
            <a:blip r:embed="rId2">
              <a:clrChange>
                <a:clrFrom>
                  <a:srgbClr val="F3F3F4"/>
                </a:clrFrom>
                <a:clrTo>
                  <a:srgbClr val="F3F3F4">
                    <a:alpha val="0"/>
                  </a:srgbClr>
                </a:clrTo>
              </a:clrChange>
            </a:blip>
            <a:stretch>
              <a:fillRect/>
            </a:stretch>
          </p:blipFill>
          <p:spPr>
            <a:xfrm>
              <a:off x="838200" y="1177886"/>
              <a:ext cx="3886200" cy="4424006"/>
            </a:xfrm>
            <a:prstGeom prst="rect">
              <a:avLst/>
            </a:prstGeom>
          </p:spPr>
        </p:pic>
        <p:pic>
          <p:nvPicPr>
            <p:cNvPr id="4" name="Picture 3"/>
            <p:cNvPicPr>
              <a:picLocks noChangeAspect="1"/>
            </p:cNvPicPr>
            <p:nvPr/>
          </p:nvPicPr>
          <p:blipFill>
            <a:blip r:embed="rId3">
              <a:clrChange>
                <a:clrFrom>
                  <a:srgbClr val="F3F3F4"/>
                </a:clrFrom>
                <a:clrTo>
                  <a:srgbClr val="F3F3F4">
                    <a:alpha val="0"/>
                  </a:srgbClr>
                </a:clrTo>
              </a:clrChange>
            </a:blip>
            <a:stretch>
              <a:fillRect/>
            </a:stretch>
          </p:blipFill>
          <p:spPr>
            <a:xfrm>
              <a:off x="838200" y="5601892"/>
              <a:ext cx="3886200" cy="1256108"/>
            </a:xfrm>
            <a:prstGeom prst="rect">
              <a:avLst/>
            </a:prstGeom>
          </p:spPr>
        </p:pic>
      </p:grpSp>
    </p:spTree>
    <p:extLst>
      <p:ext uri="{BB962C8B-B14F-4D97-AF65-F5344CB8AC3E}">
        <p14:creationId xmlns:p14="http://schemas.microsoft.com/office/powerpoint/2010/main" val="588113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(5 of 6)</a:t>
            </a:r>
          </a:p>
        </p:txBody>
      </p:sp>
      <p:grpSp>
        <p:nvGrpSpPr>
          <p:cNvPr id="9" name="Group 8"/>
          <p:cNvGrpSpPr/>
          <p:nvPr/>
        </p:nvGrpSpPr>
        <p:grpSpPr>
          <a:xfrm>
            <a:off x="6096000" y="1141064"/>
            <a:ext cx="3886200" cy="4482144"/>
            <a:chOff x="838200" y="1177886"/>
            <a:chExt cx="3886200" cy="4482144"/>
          </a:xfrm>
        </p:grpSpPr>
        <p:pic>
          <p:nvPicPr>
            <p:cNvPr id="7" name="Picture 6"/>
            <p:cNvPicPr>
              <a:picLocks noChangeAspect="1"/>
            </p:cNvPicPr>
            <p:nvPr/>
          </p:nvPicPr>
          <p:blipFill rotWithShape="1">
            <a:blip r:embed="rId2">
              <a:clrChange>
                <a:clrFrom>
                  <a:srgbClr val="F3F3F4"/>
                </a:clrFrom>
                <a:clrTo>
                  <a:srgbClr val="F3F3F4">
                    <a:alpha val="0"/>
                  </a:srgbClr>
                </a:clrTo>
              </a:clrChange>
            </a:blip>
            <a:srcRect b="92322"/>
            <a:stretch/>
          </p:blipFill>
          <p:spPr>
            <a:xfrm>
              <a:off x="838200" y="1177886"/>
              <a:ext cx="3886200" cy="436122"/>
            </a:xfrm>
            <a:prstGeom prst="rect">
              <a:avLst/>
            </a:prstGeom>
          </p:spPr>
        </p:pic>
        <p:pic>
          <p:nvPicPr>
            <p:cNvPr id="6" name="Picture 5"/>
            <p:cNvPicPr>
              <a:picLocks noChangeAspect="1"/>
            </p:cNvPicPr>
            <p:nvPr/>
          </p:nvPicPr>
          <p:blipFill>
            <a:blip r:embed="rId3">
              <a:clrChange>
                <a:clrFrom>
                  <a:srgbClr val="F3F3F4"/>
                </a:clrFrom>
                <a:clrTo>
                  <a:srgbClr val="F3F3F4">
                    <a:alpha val="0"/>
                  </a:srgbClr>
                </a:clrTo>
              </a:clrChange>
            </a:blip>
            <a:stretch>
              <a:fillRect/>
            </a:stretch>
          </p:blipFill>
          <p:spPr>
            <a:xfrm>
              <a:off x="838200" y="1614008"/>
              <a:ext cx="3886200" cy="4046022"/>
            </a:xfrm>
            <a:prstGeom prst="rect">
              <a:avLst/>
            </a:prstGeom>
          </p:spPr>
        </p:pic>
      </p:grpSp>
      <p:pic>
        <p:nvPicPr>
          <p:cNvPr id="10" name="Picture 9"/>
          <p:cNvPicPr>
            <a:picLocks noChangeAspect="1"/>
          </p:cNvPicPr>
          <p:nvPr/>
        </p:nvPicPr>
        <p:blipFill>
          <a:blip r:embed="rId2">
            <a:clrChange>
              <a:clrFrom>
                <a:srgbClr val="F3F3F4"/>
              </a:clrFrom>
              <a:clrTo>
                <a:srgbClr val="F3F3F4">
                  <a:alpha val="0"/>
                </a:srgbClr>
              </a:clrTo>
            </a:clrChange>
          </a:blip>
          <a:stretch>
            <a:fillRect/>
          </a:stretch>
        </p:blipFill>
        <p:spPr>
          <a:xfrm>
            <a:off x="838200" y="1141064"/>
            <a:ext cx="3886200" cy="5680114"/>
          </a:xfrm>
          <a:prstGeom prst="rect">
            <a:avLst/>
          </a:prstGeom>
        </p:spPr>
      </p:pic>
    </p:spTree>
    <p:extLst>
      <p:ext uri="{BB962C8B-B14F-4D97-AF65-F5344CB8AC3E}">
        <p14:creationId xmlns:p14="http://schemas.microsoft.com/office/powerpoint/2010/main" val="56569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Centroids of Common Shapes (6 of 6)</a:t>
            </a:r>
          </a:p>
        </p:txBody>
      </p:sp>
      <p:grpSp>
        <p:nvGrpSpPr>
          <p:cNvPr id="12" name="Group 11"/>
          <p:cNvGrpSpPr/>
          <p:nvPr/>
        </p:nvGrpSpPr>
        <p:grpSpPr>
          <a:xfrm>
            <a:off x="6105876" y="1167364"/>
            <a:ext cx="3862675" cy="4515710"/>
            <a:chOff x="6105876" y="1167364"/>
            <a:chExt cx="3862675" cy="4515710"/>
          </a:xfrm>
        </p:grpSpPr>
        <p:pic>
          <p:nvPicPr>
            <p:cNvPr id="4" name="Picture 3"/>
            <p:cNvPicPr>
              <a:picLocks noChangeAspect="1"/>
            </p:cNvPicPr>
            <p:nvPr/>
          </p:nvPicPr>
          <p:blipFill rotWithShape="1">
            <a:blip r:embed="rId2">
              <a:clrChange>
                <a:clrFrom>
                  <a:srgbClr val="F3F3F4"/>
                </a:clrFrom>
                <a:clrTo>
                  <a:srgbClr val="F3F3F4">
                    <a:alpha val="0"/>
                  </a:srgbClr>
                </a:clrTo>
              </a:clrChange>
            </a:blip>
            <a:srcRect l="-1" r="1294"/>
            <a:stretch/>
          </p:blipFill>
          <p:spPr>
            <a:xfrm>
              <a:off x="6105876" y="1574351"/>
              <a:ext cx="3835923" cy="4108723"/>
            </a:xfrm>
            <a:prstGeom prst="rect">
              <a:avLst/>
            </a:prstGeom>
          </p:spPr>
        </p:pic>
        <p:pic>
          <p:nvPicPr>
            <p:cNvPr id="11" name="Picture 10"/>
            <p:cNvPicPr>
              <a:picLocks noChangeAspect="1"/>
            </p:cNvPicPr>
            <p:nvPr/>
          </p:nvPicPr>
          <p:blipFill rotWithShape="1">
            <a:blip r:embed="rId3">
              <a:clrChange>
                <a:clrFrom>
                  <a:srgbClr val="F3F3F4"/>
                </a:clrFrom>
                <a:clrTo>
                  <a:srgbClr val="F3F3F4">
                    <a:alpha val="0"/>
                  </a:srgbClr>
                </a:clrTo>
              </a:clrChange>
            </a:blip>
            <a:srcRect l="-1" r="605" b="90236"/>
            <a:stretch/>
          </p:blipFill>
          <p:spPr>
            <a:xfrm>
              <a:off x="6105876" y="1167364"/>
              <a:ext cx="3862675" cy="406987"/>
            </a:xfrm>
            <a:prstGeom prst="rect">
              <a:avLst/>
            </a:prstGeom>
          </p:spPr>
        </p:pic>
      </p:grpSp>
      <p:grpSp>
        <p:nvGrpSpPr>
          <p:cNvPr id="8" name="Group 7"/>
          <p:cNvGrpSpPr/>
          <p:nvPr/>
        </p:nvGrpSpPr>
        <p:grpSpPr>
          <a:xfrm>
            <a:off x="832573" y="1188611"/>
            <a:ext cx="3886200" cy="5544856"/>
            <a:chOff x="832573" y="1188611"/>
            <a:chExt cx="3886200" cy="5544856"/>
          </a:xfrm>
        </p:grpSpPr>
        <p:pic>
          <p:nvPicPr>
            <p:cNvPr id="3" name="Picture 2"/>
            <p:cNvPicPr>
              <a:picLocks noChangeAspect="1"/>
            </p:cNvPicPr>
            <p:nvPr/>
          </p:nvPicPr>
          <p:blipFill rotWithShape="1">
            <a:blip r:embed="rId3">
              <a:clrChange>
                <a:clrFrom>
                  <a:srgbClr val="F3F3F4"/>
                </a:clrFrom>
                <a:clrTo>
                  <a:srgbClr val="F3F3F4">
                    <a:alpha val="0"/>
                  </a:srgbClr>
                </a:clrTo>
              </a:clrChange>
            </a:blip>
            <a:srcRect l="-1" r="605"/>
            <a:stretch/>
          </p:blipFill>
          <p:spPr>
            <a:xfrm>
              <a:off x="838199" y="1188611"/>
              <a:ext cx="3862675" cy="4168327"/>
            </a:xfrm>
            <a:prstGeom prst="rect">
              <a:avLst/>
            </a:prstGeom>
          </p:spPr>
        </p:pic>
        <p:pic>
          <p:nvPicPr>
            <p:cNvPr id="5" name="Picture 4"/>
            <p:cNvPicPr>
              <a:picLocks noChangeAspect="1"/>
            </p:cNvPicPr>
            <p:nvPr/>
          </p:nvPicPr>
          <p:blipFill>
            <a:blip r:embed="rId4">
              <a:clrChange>
                <a:clrFrom>
                  <a:srgbClr val="F3F3F4"/>
                </a:clrFrom>
                <a:clrTo>
                  <a:srgbClr val="F3F3F4">
                    <a:alpha val="0"/>
                  </a:srgbClr>
                </a:clrTo>
              </a:clrChange>
            </a:blip>
            <a:stretch>
              <a:fillRect/>
            </a:stretch>
          </p:blipFill>
          <p:spPr>
            <a:xfrm>
              <a:off x="832573" y="5356938"/>
              <a:ext cx="3886200" cy="1376529"/>
            </a:xfrm>
            <a:prstGeom prst="rect">
              <a:avLst/>
            </a:prstGeom>
          </p:spPr>
        </p:pic>
      </p:grpSp>
    </p:spTree>
    <p:extLst>
      <p:ext uri="{BB962C8B-B14F-4D97-AF65-F5344CB8AC3E}">
        <p14:creationId xmlns:p14="http://schemas.microsoft.com/office/powerpoint/2010/main" val="2076408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5/6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Locate the centroid of the shaded area.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50071"/>
            <a:ext cx="2971800" cy="2279093"/>
          </a:xfrm>
          <a:prstGeom prst="rect">
            <a:avLst/>
          </a:prstGeom>
        </p:spPr>
      </p:pic>
    </p:spTree>
    <p:extLst>
      <p:ext uri="{BB962C8B-B14F-4D97-AF65-F5344CB8AC3E}">
        <p14:creationId xmlns:p14="http://schemas.microsoft.com/office/powerpoint/2010/main" val="2616660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5/6 (2 of 3)</a:t>
            </a:r>
          </a:p>
        </p:txBody>
      </p:sp>
      <p:sp>
        <p:nvSpPr>
          <p:cNvPr id="3" name="Content Placeholder 2"/>
          <p:cNvSpPr>
            <a:spLocks noGrp="1"/>
          </p:cNvSpPr>
          <p:nvPr>
            <p:ph idx="1"/>
          </p:nvPr>
        </p:nvSpPr>
        <p:spPr/>
        <p:txBody>
          <a:bodyPr/>
          <a:lstStyle/>
          <a:p>
            <a:r>
              <a:rPr lang="en-US" dirty="0"/>
              <a:t>Composite Shapes</a:t>
            </a:r>
          </a:p>
          <a:p>
            <a:pPr marL="457200" lvl="1" indent="0">
              <a:buNone/>
            </a:pPr>
            <a:r>
              <a:rPr lang="en-US" sz="1800" dirty="0"/>
              <a:t>Rectangular Area (1)</a:t>
            </a:r>
          </a:p>
          <a:p>
            <a:pPr marL="457200" lvl="1" indent="0">
              <a:buNone/>
            </a:pPr>
            <a:r>
              <a:rPr lang="en-US" sz="1800" dirty="0"/>
              <a:t>Triangular Area (2)</a:t>
            </a:r>
          </a:p>
          <a:p>
            <a:pPr marL="457200" lvl="1" indent="0">
              <a:buNone/>
            </a:pPr>
            <a:r>
              <a:rPr lang="en-US" sz="1800" dirty="0"/>
              <a:t>Semicircular Cutout (3)</a:t>
            </a:r>
          </a:p>
          <a:p>
            <a:pPr marL="457200" lvl="1" indent="0">
              <a:buNone/>
            </a:pPr>
            <a:r>
              <a:rPr lang="en-US" sz="1800" dirty="0"/>
              <a:t>Square Cutout (4)</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27909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4274" y="4121131"/>
            <a:ext cx="3222902" cy="2048600"/>
          </a:xfrm>
          <a:prstGeom prst="rect">
            <a:avLst/>
          </a:prstGeom>
        </p:spPr>
      </p:pic>
    </p:spTree>
    <p:extLst>
      <p:ext uri="{BB962C8B-B14F-4D97-AF65-F5344CB8AC3E}">
        <p14:creationId xmlns:p14="http://schemas.microsoft.com/office/powerpoint/2010/main" val="3891695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5/6 (2 of 3)</a:t>
            </a:r>
          </a:p>
        </p:txBody>
      </p:sp>
      <p:sp>
        <p:nvSpPr>
          <p:cNvPr id="3" name="Content Placeholder 2"/>
          <p:cNvSpPr>
            <a:spLocks noGrp="1"/>
          </p:cNvSpPr>
          <p:nvPr>
            <p:ph idx="1"/>
          </p:nvPr>
        </p:nvSpPr>
        <p:spPr/>
        <p:txBody>
          <a:bodyPr/>
          <a:lstStyle/>
          <a:p>
            <a:r>
              <a:rPr lang="en-US" dirty="0"/>
              <a:t>Tabulated Values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27909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4274" y="4121131"/>
            <a:ext cx="3222902" cy="204860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2345"/>
            <a:ext cx="5943600" cy="3857313"/>
          </a:xfrm>
          <a:prstGeom prst="rect">
            <a:avLst/>
          </a:prstGeom>
        </p:spPr>
      </p:pic>
    </p:spTree>
    <p:extLst>
      <p:ext uri="{BB962C8B-B14F-4D97-AF65-F5344CB8AC3E}">
        <p14:creationId xmlns:p14="http://schemas.microsoft.com/office/powerpoint/2010/main" val="4135501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5/7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Approximate the </a:t>
            </a:r>
            <a:r>
              <a:rPr lang="en-US" sz="2000" i="1" dirty="0"/>
              <a:t>x</a:t>
            </a:r>
            <a:r>
              <a:rPr lang="en-US" sz="2000" dirty="0"/>
              <a:t>-coordinate of the volume centroid of a body whose length is 1 m and whose cross-sectional area varies with </a:t>
            </a:r>
            <a:r>
              <a:rPr lang="en-US" sz="2000" i="1" dirty="0"/>
              <a:t>x </a:t>
            </a:r>
            <a:r>
              <a:rPr lang="en-US" sz="2000" dirty="0"/>
              <a:t>as shown in the figure.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257581"/>
            <a:ext cx="3383280" cy="2077751"/>
          </a:xfrm>
          <a:prstGeom prst="rect">
            <a:avLst/>
          </a:prstGeom>
        </p:spPr>
      </p:pic>
    </p:spTree>
    <p:extLst>
      <p:ext uri="{BB962C8B-B14F-4D97-AF65-F5344CB8AC3E}">
        <p14:creationId xmlns:p14="http://schemas.microsoft.com/office/powerpoint/2010/main" val="3175900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5/7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20" y="1361588"/>
            <a:ext cx="3383280" cy="207775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231557"/>
            <a:ext cx="3337560" cy="41346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2151"/>
            <a:ext cx="5943600" cy="3812875"/>
          </a:xfrm>
          <a:prstGeom prst="rect">
            <a:avLst/>
          </a:prstGeom>
        </p:spPr>
      </p:pic>
    </p:spTree>
    <p:extLst>
      <p:ext uri="{BB962C8B-B14F-4D97-AF65-F5344CB8AC3E}">
        <p14:creationId xmlns:p14="http://schemas.microsoft.com/office/powerpoint/2010/main" val="2435814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5/8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Locate the center of mass of the bracket-and-shaft combination. The vertical face is made from sheet metal which has a mass of 25 kg/m</a:t>
            </a:r>
            <a:r>
              <a:rPr lang="en-US" sz="2000" baseline="30000" dirty="0"/>
              <a:t>2</a:t>
            </a:r>
            <a:r>
              <a:rPr lang="en-US" sz="2000" dirty="0"/>
              <a:t>. The material of the horizontal base has a mass of 40 kg/m</a:t>
            </a:r>
            <a:r>
              <a:rPr lang="en-US" sz="2000" baseline="30000" dirty="0"/>
              <a:t>2</a:t>
            </a:r>
            <a:r>
              <a:rPr lang="en-US" sz="2000" dirty="0"/>
              <a:t>, and the steel shaft has a density of 7.83 Mg/m</a:t>
            </a:r>
            <a:r>
              <a:rPr lang="en-US" sz="2000" baseline="30000" dirty="0"/>
              <a:t>3</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976404"/>
            <a:ext cx="3200400" cy="3387923"/>
          </a:xfrm>
          <a:prstGeom prst="rect">
            <a:avLst/>
          </a:prstGeom>
        </p:spPr>
      </p:pic>
    </p:spTree>
    <p:extLst>
      <p:ext uri="{BB962C8B-B14F-4D97-AF65-F5344CB8AC3E}">
        <p14:creationId xmlns:p14="http://schemas.microsoft.com/office/powerpoint/2010/main" val="182769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5/1 – Categories of Distributed Forces (3 of 3)</a:t>
            </a:r>
          </a:p>
        </p:txBody>
      </p:sp>
      <p:sp>
        <p:nvSpPr>
          <p:cNvPr id="3" name="Content Placeholder 2"/>
          <p:cNvSpPr>
            <a:spLocks noGrp="1"/>
          </p:cNvSpPr>
          <p:nvPr>
            <p:ph idx="1"/>
          </p:nvPr>
        </p:nvSpPr>
        <p:spPr/>
        <p:txBody>
          <a:bodyPr/>
          <a:lstStyle/>
          <a:p>
            <a:r>
              <a:rPr lang="en-US" dirty="0"/>
              <a:t>Volume Distribution (Body Force)</a:t>
            </a:r>
          </a:p>
          <a:p>
            <a:pPr lvl="1"/>
            <a:endParaRPr lang="en-US" dirty="0"/>
          </a:p>
          <a:p>
            <a:pPr lvl="1"/>
            <a:r>
              <a:rPr lang="en-US" dirty="0"/>
              <a:t>Illustration</a:t>
            </a:r>
          </a:p>
          <a:p>
            <a:pPr lvl="1"/>
            <a:endParaRPr lang="en-US" dirty="0"/>
          </a:p>
          <a:p>
            <a:pPr lvl="1"/>
            <a:r>
              <a:rPr lang="en-US" dirty="0"/>
              <a:t>Most common body force is gravitational attraction.</a:t>
            </a:r>
          </a:p>
          <a:p>
            <a:pPr lvl="1"/>
            <a:endParaRPr lang="en-US" dirty="0"/>
          </a:p>
          <a:p>
            <a:pPr lvl="1"/>
            <a:r>
              <a:rPr lang="en-US" dirty="0"/>
              <a:t>Intensity is termed specific weight, </a:t>
            </a:r>
            <a:r>
              <a:rPr lang="el-GR" i="1" dirty="0"/>
              <a:t>γ</a:t>
            </a:r>
            <a:r>
              <a:rPr lang="en-US" dirty="0"/>
              <a:t> = </a:t>
            </a:r>
            <a:r>
              <a:rPr lang="el-GR" i="1" dirty="0"/>
              <a:t>ρ</a:t>
            </a:r>
            <a:r>
              <a:rPr lang="en-US" i="1" dirty="0"/>
              <a:t>g.</a:t>
            </a:r>
          </a:p>
          <a:p>
            <a:pPr lvl="2"/>
            <a:r>
              <a:rPr lang="el-GR" i="1" dirty="0"/>
              <a:t>ρ</a:t>
            </a:r>
            <a:r>
              <a:rPr lang="en-US" dirty="0"/>
              <a:t> = density (mass per unit volume)</a:t>
            </a:r>
          </a:p>
          <a:p>
            <a:pPr lvl="2"/>
            <a:r>
              <a:rPr lang="en-US" i="1" dirty="0"/>
              <a:t>g </a:t>
            </a:r>
            <a:r>
              <a:rPr lang="en-US" dirty="0"/>
              <a:t>= acceleration due to gravity </a:t>
            </a:r>
          </a:p>
          <a:p>
            <a:pPr lvl="2"/>
            <a:r>
              <a:rPr lang="en-US" dirty="0"/>
              <a:t>SI units are N/m</a:t>
            </a:r>
            <a:r>
              <a:rPr lang="en-US" baseline="30000" dirty="0"/>
              <a:t>3</a:t>
            </a:r>
          </a:p>
          <a:p>
            <a:pPr lvl="2"/>
            <a:r>
              <a:rPr lang="en-US" dirty="0"/>
              <a:t>U.S. customary units are </a:t>
            </a:r>
            <a:r>
              <a:rPr lang="en-US" dirty="0" err="1"/>
              <a:t>lb</a:t>
            </a:r>
            <a:r>
              <a:rPr lang="en-US" dirty="0"/>
              <a:t>/ft</a:t>
            </a:r>
            <a:r>
              <a:rPr lang="en-US" baseline="30000" dirty="0"/>
              <a:t>3</a:t>
            </a:r>
            <a:r>
              <a:rPr lang="en-US" dirty="0"/>
              <a:t> or </a:t>
            </a:r>
            <a:r>
              <a:rPr lang="en-US" dirty="0" err="1"/>
              <a:t>lb</a:t>
            </a:r>
            <a:r>
              <a:rPr lang="en-US" dirty="0"/>
              <a:t>/in.</a:t>
            </a:r>
            <a:r>
              <a:rPr lang="en-US" baseline="30000" dirty="0"/>
              <a:t>3</a:t>
            </a:r>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8818" y="1361588"/>
            <a:ext cx="3684982" cy="1093177"/>
          </a:xfrm>
          <a:prstGeom prst="rect">
            <a:avLst/>
          </a:prstGeom>
        </p:spPr>
      </p:pic>
    </p:spTree>
    <p:extLst>
      <p:ext uri="{BB962C8B-B14F-4D97-AF65-F5344CB8AC3E}">
        <p14:creationId xmlns:p14="http://schemas.microsoft.com/office/powerpoint/2010/main" val="3957082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5/8 (2 of 4)</a:t>
            </a:r>
          </a:p>
        </p:txBody>
      </p:sp>
      <p:sp>
        <p:nvSpPr>
          <p:cNvPr id="3" name="Content Placeholder 2"/>
          <p:cNvSpPr>
            <a:spLocks noGrp="1"/>
          </p:cNvSpPr>
          <p:nvPr>
            <p:ph idx="1"/>
          </p:nvPr>
        </p:nvSpPr>
        <p:spPr/>
        <p:txBody>
          <a:bodyPr/>
          <a:lstStyle/>
          <a:p>
            <a:r>
              <a:rPr lang="en-US" dirty="0"/>
              <a:t>Composite Shapes</a:t>
            </a:r>
          </a:p>
          <a:p>
            <a:pPr marL="457200" lvl="1" indent="0">
              <a:buNone/>
            </a:pPr>
            <a:r>
              <a:rPr lang="en-US" sz="2000" dirty="0"/>
              <a:t>Semicircular Area (1)</a:t>
            </a:r>
          </a:p>
          <a:p>
            <a:pPr marL="457200" lvl="1" indent="0">
              <a:buNone/>
            </a:pPr>
            <a:r>
              <a:rPr lang="en-US" sz="2000" dirty="0"/>
              <a:t>Square Plate (2)</a:t>
            </a:r>
          </a:p>
          <a:p>
            <a:pPr marL="457200" lvl="1" indent="0">
              <a:buNone/>
            </a:pPr>
            <a:r>
              <a:rPr lang="en-US" sz="2000" dirty="0"/>
              <a:t>Triangular Cutout (3)</a:t>
            </a:r>
          </a:p>
          <a:p>
            <a:pPr marL="457200" lvl="1" indent="0">
              <a:buNone/>
            </a:pPr>
            <a:r>
              <a:rPr lang="en-US" sz="2000" dirty="0"/>
              <a:t>Rectangular Flat (4)</a:t>
            </a:r>
          </a:p>
          <a:p>
            <a:pPr marL="457200" lvl="1" indent="0">
              <a:buNone/>
            </a:pPr>
            <a:r>
              <a:rPr lang="en-US" sz="2000" dirty="0"/>
              <a:t>Cylindrical Shaft (5)</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338792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5431" y="1803440"/>
            <a:ext cx="2319643" cy="2504217"/>
          </a:xfrm>
          <a:prstGeom prst="rect">
            <a:avLst/>
          </a:prstGeom>
        </p:spPr>
      </p:pic>
    </p:spTree>
    <p:extLst>
      <p:ext uri="{BB962C8B-B14F-4D97-AF65-F5344CB8AC3E}">
        <p14:creationId xmlns:p14="http://schemas.microsoft.com/office/powerpoint/2010/main" val="2740659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5/8 (3 of 4)</a:t>
            </a:r>
          </a:p>
        </p:txBody>
      </p:sp>
      <p:sp>
        <p:nvSpPr>
          <p:cNvPr id="3" name="Content Placeholder 2"/>
          <p:cNvSpPr>
            <a:spLocks noGrp="1"/>
          </p:cNvSpPr>
          <p:nvPr>
            <p:ph idx="1"/>
          </p:nvPr>
        </p:nvSpPr>
        <p:spPr/>
        <p:txBody>
          <a:bodyPr/>
          <a:lstStyle/>
          <a:p>
            <a:r>
              <a:rPr lang="en-US" dirty="0"/>
              <a:t>Solution Comments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338792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2301"/>
            <a:ext cx="5943600" cy="3492679"/>
          </a:xfrm>
          <a:prstGeom prst="rect">
            <a:avLst/>
          </a:prstGeom>
        </p:spPr>
      </p:pic>
    </p:spTree>
    <p:extLst>
      <p:ext uri="{BB962C8B-B14F-4D97-AF65-F5344CB8AC3E}">
        <p14:creationId xmlns:p14="http://schemas.microsoft.com/office/powerpoint/2010/main" val="4079205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5/4 – Sample Problem 5/8 (4 of 4)</a:t>
            </a:r>
          </a:p>
        </p:txBody>
      </p:sp>
      <p:sp>
        <p:nvSpPr>
          <p:cNvPr id="3" name="Content Placeholder 2"/>
          <p:cNvSpPr>
            <a:spLocks noGrp="1"/>
          </p:cNvSpPr>
          <p:nvPr>
            <p:ph idx="1"/>
          </p:nvPr>
        </p:nvSpPr>
        <p:spPr/>
        <p:txBody>
          <a:bodyPr/>
          <a:lstStyle/>
          <a:p>
            <a:r>
              <a:rPr lang="en-US" dirty="0"/>
              <a:t>Tabulated Values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338792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3485"/>
            <a:ext cx="5943600" cy="4224800"/>
          </a:xfrm>
          <a:prstGeom prst="rect">
            <a:avLst/>
          </a:prstGeom>
        </p:spPr>
      </p:pic>
    </p:spTree>
    <p:extLst>
      <p:ext uri="{BB962C8B-B14F-4D97-AF65-F5344CB8AC3E}">
        <p14:creationId xmlns:p14="http://schemas.microsoft.com/office/powerpoint/2010/main" val="4209814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Theorems of </a:t>
            </a:r>
            <a:r>
              <a:rPr lang="en-US" dirty="0" err="1"/>
              <a:t>Pappus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588"/>
                <a:ext cx="7145923" cy="5288594"/>
              </a:xfrm>
            </p:spPr>
            <p:txBody>
              <a:bodyPr/>
              <a:lstStyle/>
              <a:p>
                <a:r>
                  <a:rPr lang="en-US" dirty="0"/>
                  <a:t>Area of a Revolved Line Segment</a:t>
                </a:r>
              </a:p>
              <a:p>
                <a:pPr lvl="1"/>
                <a:r>
                  <a:rPr lang="en-US" i="1" dirty="0"/>
                  <a:t>L</a:t>
                </a:r>
                <a:r>
                  <a:rPr lang="en-US" dirty="0"/>
                  <a:t> = length of a revolved line segment</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i="1" dirty="0"/>
                  <a:t> </a:t>
                </a:r>
                <a:r>
                  <a:rPr lang="en-US" dirty="0"/>
                  <a:t>= </a:t>
                </a:r>
                <a:r>
                  <a:rPr lang="en-US" i="1" dirty="0"/>
                  <a:t>y</a:t>
                </a:r>
                <a:r>
                  <a:rPr lang="en-US" dirty="0"/>
                  <a:t>-coordinate of the centroid </a:t>
                </a:r>
                <a:r>
                  <a:rPr lang="en-US" i="1" dirty="0"/>
                  <a:t>C</a:t>
                </a:r>
                <a:r>
                  <a:rPr lang="en-US" dirty="0"/>
                  <a:t> for the line of length </a:t>
                </a:r>
                <a:r>
                  <a:rPr lang="en-US" i="1" dirty="0"/>
                  <a:t>L</a:t>
                </a:r>
              </a:p>
              <a:p>
                <a:pPr lvl="1"/>
                <a:endParaRPr lang="en-US" i="1" dirty="0"/>
              </a:p>
              <a:p>
                <a:pPr lvl="1"/>
                <a:r>
                  <a:rPr lang="en-US" dirty="0"/>
                  <a:t>Equation of Interest:  </a:t>
                </a:r>
                <a:r>
                  <a:rPr lang="en-US" i="1" dirty="0"/>
                  <a:t>A</a:t>
                </a:r>
                <a:r>
                  <a:rPr lang="en-US" dirty="0"/>
                  <a:t> = 2</a:t>
                </a:r>
                <a:r>
                  <a:rPr lang="el-GR" i="1" dirty="0"/>
                  <a:t>π</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i="1" dirty="0"/>
                  <a:t>L</a:t>
                </a:r>
              </a:p>
              <a:p>
                <a:pPr lvl="1"/>
                <a:endParaRPr lang="en-US" i="1" dirty="0"/>
              </a:p>
              <a:p>
                <a:pPr lvl="1"/>
                <a:endParaRPr lang="en-US" i="1" dirty="0"/>
              </a:p>
              <a:p>
                <a:r>
                  <a:rPr lang="en-US" dirty="0"/>
                  <a:t>For a partial revolution through the angle </a:t>
                </a:r>
                <a:r>
                  <a:rPr lang="el-GR" i="1" dirty="0"/>
                  <a:t>θ</a:t>
                </a:r>
                <a:r>
                  <a:rPr lang="en-US" dirty="0"/>
                  <a:t>… </a:t>
                </a:r>
              </a:p>
              <a:p>
                <a:pPr lvl="1"/>
                <a:r>
                  <a:rPr lang="en-US" i="1" dirty="0"/>
                  <a:t>A</a:t>
                </a:r>
                <a:r>
                  <a:rPr lang="en-US" dirty="0"/>
                  <a:t> = </a:t>
                </a:r>
                <a:r>
                  <a:rPr lang="el-GR" i="1" dirty="0"/>
                  <a:t>θ</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i="1" dirty="0"/>
                  <a:t>L</a:t>
                </a:r>
                <a:r>
                  <a:rPr lang="en-US" dirty="0"/>
                  <a:t> where </a:t>
                </a:r>
                <a:r>
                  <a:rPr lang="el-GR" i="1" dirty="0"/>
                  <a:t>θ</a:t>
                </a:r>
                <a:r>
                  <a:rPr lang="en-US" dirty="0"/>
                  <a:t> is expressed in radians</a:t>
                </a:r>
                <a:endParaRPr lang="en-US" i="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588"/>
                <a:ext cx="7145923" cy="5288594"/>
              </a:xfrm>
              <a:blipFill>
                <a:blip r:embed="rId2"/>
                <a:stretch>
                  <a:fillRect l="-1536" t="-1959"/>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969443"/>
          </a:xfrm>
          <a:prstGeom prst="rect">
            <a:avLst/>
          </a:prstGeom>
        </p:spPr>
      </p:pic>
    </p:spTree>
    <p:extLst>
      <p:ext uri="{BB962C8B-B14F-4D97-AF65-F5344CB8AC3E}">
        <p14:creationId xmlns:p14="http://schemas.microsoft.com/office/powerpoint/2010/main" val="38257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 Theorems of </a:t>
            </a:r>
            <a:r>
              <a:rPr lang="en-US" dirty="0" err="1"/>
              <a:t>Pappus</a:t>
            </a:r>
            <a:r>
              <a:rPr lang="en-US" dirty="0"/>
              <a:t>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588"/>
                <a:ext cx="7145923" cy="5288594"/>
              </a:xfrm>
            </p:spPr>
            <p:txBody>
              <a:bodyPr/>
              <a:lstStyle/>
              <a:p>
                <a:r>
                  <a:rPr lang="en-US" dirty="0"/>
                  <a:t>Volume of a Solid of Revolution</a:t>
                </a:r>
              </a:p>
              <a:p>
                <a:pPr lvl="1"/>
                <a:r>
                  <a:rPr lang="en-US" i="1" dirty="0"/>
                  <a:t>A</a:t>
                </a:r>
                <a:r>
                  <a:rPr lang="en-US" dirty="0"/>
                  <a:t> = area of a revolved section</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i="1" dirty="0"/>
                  <a:t> </a:t>
                </a:r>
                <a:r>
                  <a:rPr lang="en-US" dirty="0"/>
                  <a:t>= </a:t>
                </a:r>
                <a:r>
                  <a:rPr lang="en-US" i="1" dirty="0"/>
                  <a:t>y</a:t>
                </a:r>
                <a:r>
                  <a:rPr lang="en-US" dirty="0"/>
                  <a:t>-coordinate of the centroid </a:t>
                </a:r>
                <a:r>
                  <a:rPr lang="en-US" i="1" dirty="0"/>
                  <a:t>C</a:t>
                </a:r>
                <a:r>
                  <a:rPr lang="en-US" dirty="0"/>
                  <a:t> for the area </a:t>
                </a:r>
                <a:r>
                  <a:rPr lang="en-US" i="1" dirty="0"/>
                  <a:t>A</a:t>
                </a:r>
              </a:p>
              <a:p>
                <a:pPr lvl="1"/>
                <a:endParaRPr lang="en-US" i="1" dirty="0"/>
              </a:p>
              <a:p>
                <a:pPr lvl="1"/>
                <a:r>
                  <a:rPr lang="en-US" dirty="0"/>
                  <a:t>Equation of Interest:  </a:t>
                </a:r>
                <a:r>
                  <a:rPr lang="en-US" i="1" dirty="0"/>
                  <a:t>V</a:t>
                </a:r>
                <a:r>
                  <a:rPr lang="en-US" dirty="0"/>
                  <a:t> = 2</a:t>
                </a:r>
                <a:r>
                  <a:rPr lang="el-GR" i="1" dirty="0"/>
                  <a:t>π</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i="1" dirty="0"/>
                  <a:t>A</a:t>
                </a:r>
              </a:p>
              <a:p>
                <a:pPr lvl="1"/>
                <a:endParaRPr lang="en-US" i="1" dirty="0"/>
              </a:p>
              <a:p>
                <a:pPr lvl="1"/>
                <a:endParaRPr lang="en-US" i="1" dirty="0"/>
              </a:p>
              <a:p>
                <a:r>
                  <a:rPr lang="en-US" dirty="0"/>
                  <a:t>For a partial revolution through the angle </a:t>
                </a:r>
                <a:r>
                  <a:rPr lang="el-GR" i="1" dirty="0"/>
                  <a:t>θ</a:t>
                </a:r>
                <a:r>
                  <a:rPr lang="en-US" dirty="0"/>
                  <a:t>… </a:t>
                </a:r>
              </a:p>
              <a:p>
                <a:pPr lvl="1"/>
                <a:r>
                  <a:rPr lang="en-US" i="1" dirty="0"/>
                  <a:t>V</a:t>
                </a:r>
                <a:r>
                  <a:rPr lang="en-US" dirty="0"/>
                  <a:t> = </a:t>
                </a:r>
                <a:r>
                  <a:rPr lang="el-GR" i="1" dirty="0"/>
                  <a:t>θ</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i="1" dirty="0"/>
                  <a:t>A</a:t>
                </a:r>
                <a:r>
                  <a:rPr lang="en-US" dirty="0"/>
                  <a:t> where </a:t>
                </a:r>
                <a:r>
                  <a:rPr lang="el-GR" i="1" dirty="0"/>
                  <a:t>θ</a:t>
                </a:r>
                <a:r>
                  <a:rPr lang="en-US" dirty="0"/>
                  <a:t> is expressed in radians</a:t>
                </a:r>
                <a:endParaRPr lang="en-US" i="1"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588"/>
                <a:ext cx="7145923" cy="5288594"/>
              </a:xfrm>
              <a:blipFill>
                <a:blip r:embed="rId2"/>
                <a:stretch>
                  <a:fillRect l="-1536" t="-1959"/>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8873" y="1361588"/>
            <a:ext cx="3264927" cy="3498136"/>
          </a:xfrm>
          <a:prstGeom prst="rect">
            <a:avLst/>
          </a:prstGeom>
        </p:spPr>
      </p:pic>
    </p:spTree>
    <p:extLst>
      <p:ext uri="{BB962C8B-B14F-4D97-AF65-F5344CB8AC3E}">
        <p14:creationId xmlns:p14="http://schemas.microsoft.com/office/powerpoint/2010/main" val="1168533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 Sample Problem 5/9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volume </a:t>
            </a:r>
            <a:r>
              <a:rPr lang="en-US" sz="2000" i="1" dirty="0"/>
              <a:t>V </a:t>
            </a:r>
            <a:r>
              <a:rPr lang="en-US" sz="2000" dirty="0"/>
              <a:t>and surface area </a:t>
            </a:r>
            <a:r>
              <a:rPr lang="en-US" sz="2000" i="1" dirty="0"/>
              <a:t>A </a:t>
            </a:r>
            <a:r>
              <a:rPr lang="en-US" sz="2000" dirty="0"/>
              <a:t>of the complete torus of circular cross section.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48793"/>
            <a:ext cx="3657600" cy="2392698"/>
          </a:xfrm>
          <a:prstGeom prst="rect">
            <a:avLst/>
          </a:prstGeom>
        </p:spPr>
      </p:pic>
    </p:spTree>
    <p:extLst>
      <p:ext uri="{BB962C8B-B14F-4D97-AF65-F5344CB8AC3E}">
        <p14:creationId xmlns:p14="http://schemas.microsoft.com/office/powerpoint/2010/main" val="323169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 Sample Problem 5/9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39269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5320" y="4005885"/>
            <a:ext cx="2932933" cy="186730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9652"/>
            <a:ext cx="5943600" cy="104281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466875"/>
            <a:ext cx="5943600" cy="462592"/>
          </a:xfrm>
          <a:prstGeom prst="rect">
            <a:avLst/>
          </a:prstGeom>
        </p:spPr>
      </p:pic>
    </p:spTree>
    <p:extLst>
      <p:ext uri="{BB962C8B-B14F-4D97-AF65-F5344CB8AC3E}">
        <p14:creationId xmlns:p14="http://schemas.microsoft.com/office/powerpoint/2010/main" val="3684488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 Sample Problem 5/10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Calculate the volume </a:t>
            </a:r>
            <a:r>
              <a:rPr lang="en-US" sz="2000" i="1" dirty="0"/>
              <a:t>V </a:t>
            </a:r>
            <a:r>
              <a:rPr lang="en-US" sz="2000" dirty="0"/>
              <a:t>of the solid generated by revolving the 60-mm right-triangular area through 180° about the </a:t>
            </a:r>
            <a:r>
              <a:rPr lang="en-US" sz="2000" i="1" dirty="0"/>
              <a:t>z</a:t>
            </a:r>
            <a:r>
              <a:rPr lang="en-US" sz="2000" dirty="0"/>
              <a:t>-axis. If this body were constructed of steel, what would be its mass </a:t>
            </a:r>
            <a:r>
              <a:rPr lang="en-US" sz="2000" i="1" dirty="0"/>
              <a:t>m</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03035"/>
            <a:ext cx="3657600" cy="2607398"/>
          </a:xfrm>
          <a:prstGeom prst="rect">
            <a:avLst/>
          </a:prstGeom>
        </p:spPr>
      </p:pic>
    </p:spTree>
    <p:extLst>
      <p:ext uri="{BB962C8B-B14F-4D97-AF65-F5344CB8AC3E}">
        <p14:creationId xmlns:p14="http://schemas.microsoft.com/office/powerpoint/2010/main" val="3152299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5/5 – Sample Problem 5/10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60739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6988" y="4097939"/>
            <a:ext cx="2146261" cy="206814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26" y="2019428"/>
            <a:ext cx="5943600" cy="1730062"/>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284113"/>
            <a:ext cx="2743200" cy="202545"/>
          </a:xfrm>
          <a:prstGeom prst="rect">
            <a:avLst/>
          </a:prstGeom>
        </p:spPr>
      </p:pic>
    </p:spTree>
    <p:extLst>
      <p:ext uri="{BB962C8B-B14F-4D97-AF65-F5344CB8AC3E}">
        <p14:creationId xmlns:p14="http://schemas.microsoft.com/office/powerpoint/2010/main" val="3594278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Beams – External Effects</a:t>
            </a:r>
          </a:p>
        </p:txBody>
      </p:sp>
      <p:sp>
        <p:nvSpPr>
          <p:cNvPr id="3" name="Content Placeholder 2"/>
          <p:cNvSpPr>
            <a:spLocks noGrp="1"/>
          </p:cNvSpPr>
          <p:nvPr>
            <p:ph idx="1"/>
          </p:nvPr>
        </p:nvSpPr>
        <p:spPr/>
        <p:txBody>
          <a:bodyPr/>
          <a:lstStyle/>
          <a:p>
            <a:r>
              <a:rPr lang="en-US" dirty="0"/>
              <a:t> Introduction</a:t>
            </a:r>
          </a:p>
          <a:p>
            <a:endParaRPr lang="en-US" dirty="0"/>
          </a:p>
          <a:p>
            <a:r>
              <a:rPr lang="en-US" dirty="0"/>
              <a:t>Types of Beams</a:t>
            </a:r>
          </a:p>
          <a:p>
            <a:pPr lvl="1"/>
            <a:r>
              <a:rPr lang="en-US" dirty="0"/>
              <a:t>Determinate</a:t>
            </a:r>
          </a:p>
          <a:p>
            <a:pPr lvl="1"/>
            <a:endParaRPr lang="en-US" dirty="0"/>
          </a:p>
          <a:p>
            <a:pPr lvl="1"/>
            <a:r>
              <a:rPr lang="en-US" dirty="0"/>
              <a:t>Indeterminate</a:t>
            </a:r>
          </a:p>
          <a:p>
            <a:pPr lvl="1"/>
            <a:endParaRPr lang="en-US" dirty="0"/>
          </a:p>
          <a:p>
            <a:r>
              <a:rPr lang="en-US" dirty="0"/>
              <a:t>Types of Supports</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42088" y="1361588"/>
            <a:ext cx="2057400" cy="321256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1392" y="1386136"/>
            <a:ext cx="2194560" cy="3224345"/>
          </a:xfrm>
          <a:prstGeom prst="rect">
            <a:avLst/>
          </a:prstGeom>
        </p:spPr>
      </p:pic>
    </p:spTree>
    <p:extLst>
      <p:ext uri="{BB962C8B-B14F-4D97-AF65-F5344CB8AC3E}">
        <p14:creationId xmlns:p14="http://schemas.microsoft.com/office/powerpoint/2010/main" val="381362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Center of Mass</a:t>
            </a:r>
          </a:p>
        </p:txBody>
      </p:sp>
      <p:sp>
        <p:nvSpPr>
          <p:cNvPr id="3" name="Content Placeholder 2"/>
          <p:cNvSpPr>
            <a:spLocks noGrp="1"/>
          </p:cNvSpPr>
          <p:nvPr>
            <p:ph idx="1"/>
          </p:nvPr>
        </p:nvSpPr>
        <p:spPr/>
        <p:txBody>
          <a:bodyPr/>
          <a:lstStyle/>
          <a:p>
            <a:r>
              <a:rPr lang="en-US" dirty="0"/>
              <a:t>Introduction</a:t>
            </a:r>
          </a:p>
          <a:p>
            <a:endParaRPr lang="en-US" dirty="0"/>
          </a:p>
          <a:p>
            <a:endParaRPr lang="en-US" dirty="0"/>
          </a:p>
          <a:p>
            <a:r>
              <a:rPr lang="en-US" dirty="0"/>
              <a:t>Illustration with Hanging Mass</a:t>
            </a:r>
          </a:p>
          <a:p>
            <a:endParaRPr lang="en-US" dirty="0"/>
          </a:p>
          <a:p>
            <a:endParaRPr lang="en-US" dirty="0"/>
          </a:p>
          <a:p>
            <a:r>
              <a:rPr lang="en-US" dirty="0"/>
              <a:t>Center of Gravity, </a:t>
            </a:r>
            <a:r>
              <a:rPr lang="en-US" i="1" dirty="0"/>
              <a:t>G</a:t>
            </a:r>
            <a:endParaRPr lang="en-US" dirty="0"/>
          </a:p>
          <a:p>
            <a:endParaRPr lang="en-US" dirty="0"/>
          </a:p>
          <a:p>
            <a:endParaRPr lang="en-US" dirty="0"/>
          </a:p>
          <a:p>
            <a:r>
              <a:rPr lang="en-US" dirty="0"/>
              <a:t>Assumptions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530997"/>
          </a:xfrm>
          <a:prstGeom prst="rect">
            <a:avLst/>
          </a:prstGeom>
        </p:spPr>
      </p:pic>
    </p:spTree>
    <p:extLst>
      <p:ext uri="{BB962C8B-B14F-4D97-AF65-F5344CB8AC3E}">
        <p14:creationId xmlns:p14="http://schemas.microsoft.com/office/powerpoint/2010/main" val="1771471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Distributed Loads</a:t>
            </a:r>
          </a:p>
        </p:txBody>
      </p:sp>
      <p:sp>
        <p:nvSpPr>
          <p:cNvPr id="3" name="Content Placeholder 2"/>
          <p:cNvSpPr>
            <a:spLocks noGrp="1"/>
          </p:cNvSpPr>
          <p:nvPr>
            <p:ph idx="1"/>
          </p:nvPr>
        </p:nvSpPr>
        <p:spPr/>
        <p:txBody>
          <a:bodyPr/>
          <a:lstStyle/>
          <a:p>
            <a:r>
              <a:rPr lang="en-US" dirty="0"/>
              <a:t>Illustration</a:t>
            </a:r>
          </a:p>
          <a:p>
            <a:endParaRPr lang="en-US" dirty="0"/>
          </a:p>
          <a:p>
            <a:r>
              <a:rPr lang="en-US" dirty="0"/>
              <a:t>Intensity of a Distributed Load, </a:t>
            </a:r>
            <a:r>
              <a:rPr lang="en-US" i="1" dirty="0"/>
              <a:t>w</a:t>
            </a:r>
            <a:endParaRPr lang="en-US" dirty="0"/>
          </a:p>
          <a:p>
            <a:pPr lvl="1"/>
            <a:r>
              <a:rPr lang="en-US" dirty="0"/>
              <a:t>Units are Force/Length (N/m or </a:t>
            </a:r>
            <a:r>
              <a:rPr lang="en-US" dirty="0" err="1"/>
              <a:t>lb</a:t>
            </a:r>
            <a:r>
              <a:rPr lang="en-US" dirty="0"/>
              <a:t>/</a:t>
            </a:r>
            <a:r>
              <a:rPr lang="en-US" dirty="0" err="1"/>
              <a:t>ft</a:t>
            </a:r>
            <a:r>
              <a:rPr lang="en-US" dirty="0"/>
              <a:t>)</a:t>
            </a:r>
          </a:p>
          <a:p>
            <a:pPr lvl="1"/>
            <a:r>
              <a:rPr lang="en-US" dirty="0"/>
              <a:t>Various Types, e.g., Constant, Linear, Functional</a:t>
            </a:r>
          </a:p>
          <a:p>
            <a:pPr lvl="1"/>
            <a:endParaRPr lang="en-US" dirty="0"/>
          </a:p>
          <a:p>
            <a:r>
              <a:rPr lang="en-US" dirty="0"/>
              <a:t>Question:  How do we analyze the external reactions on a beam subjected to various distributed loads?</a:t>
            </a:r>
          </a:p>
          <a:p>
            <a:endParaRPr lang="en-US" dirty="0"/>
          </a:p>
          <a:p>
            <a:r>
              <a:rPr lang="en-US" dirty="0"/>
              <a:t>Answer:  We must replace the distributed load by its equivalent concentrated force which acts at the appropriate location.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4800" y="1361588"/>
            <a:ext cx="3429000" cy="1880740"/>
          </a:xfrm>
          <a:prstGeom prst="rect">
            <a:avLst/>
          </a:prstGeom>
        </p:spPr>
      </p:pic>
    </p:spTree>
    <p:extLst>
      <p:ext uri="{BB962C8B-B14F-4D97-AF65-F5344CB8AC3E}">
        <p14:creationId xmlns:p14="http://schemas.microsoft.com/office/powerpoint/2010/main" val="4090908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Types of Distributed Loads (1 of 2)</a:t>
            </a:r>
          </a:p>
        </p:txBody>
      </p:sp>
      <p:sp>
        <p:nvSpPr>
          <p:cNvPr id="3" name="Content Placeholder 2"/>
          <p:cNvSpPr>
            <a:spLocks noGrp="1"/>
          </p:cNvSpPr>
          <p:nvPr>
            <p:ph idx="1"/>
          </p:nvPr>
        </p:nvSpPr>
        <p:spPr/>
        <p:txBody>
          <a:bodyPr/>
          <a:lstStyle/>
          <a:p>
            <a:r>
              <a:rPr lang="en-US" dirty="0"/>
              <a:t>Uniform Loads</a:t>
            </a:r>
          </a:p>
          <a:p>
            <a:endParaRPr lang="en-US" dirty="0"/>
          </a:p>
          <a:p>
            <a:endParaRPr lang="en-US" dirty="0"/>
          </a:p>
          <a:p>
            <a:endParaRPr lang="en-US" dirty="0"/>
          </a:p>
          <a:p>
            <a:endParaRPr lang="en-US" dirty="0"/>
          </a:p>
          <a:p>
            <a:r>
              <a:rPr lang="en-US" dirty="0"/>
              <a:t>Linear Loads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05338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4027274"/>
            <a:ext cx="2743200" cy="2010611"/>
          </a:xfrm>
          <a:prstGeom prst="rect">
            <a:avLst/>
          </a:prstGeom>
        </p:spPr>
      </p:pic>
    </p:spTree>
    <p:extLst>
      <p:ext uri="{BB962C8B-B14F-4D97-AF65-F5344CB8AC3E}">
        <p14:creationId xmlns:p14="http://schemas.microsoft.com/office/powerpoint/2010/main" val="2161738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Types of Distributed Loads (2 of 2)</a:t>
            </a:r>
          </a:p>
        </p:txBody>
      </p:sp>
      <p:sp>
        <p:nvSpPr>
          <p:cNvPr id="3" name="Content Placeholder 2"/>
          <p:cNvSpPr>
            <a:spLocks noGrp="1"/>
          </p:cNvSpPr>
          <p:nvPr>
            <p:ph idx="1"/>
          </p:nvPr>
        </p:nvSpPr>
        <p:spPr/>
        <p:txBody>
          <a:bodyPr/>
          <a:lstStyle/>
          <a:p>
            <a:r>
              <a:rPr lang="en-US" dirty="0"/>
              <a:t>Trapezoidal Loads</a:t>
            </a:r>
          </a:p>
          <a:p>
            <a:endParaRPr lang="en-US" dirty="0"/>
          </a:p>
          <a:p>
            <a:endParaRPr lang="en-US" dirty="0"/>
          </a:p>
          <a:p>
            <a:endParaRPr lang="en-US" dirty="0"/>
          </a:p>
          <a:p>
            <a:endParaRPr lang="en-US" dirty="0"/>
          </a:p>
          <a:p>
            <a:r>
              <a:rPr lang="en-US" dirty="0"/>
              <a:t>Functional Loads</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72282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4410635"/>
            <a:ext cx="2971800" cy="2058156"/>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212552" y="4620807"/>
            <a:ext cx="1828800" cy="902825"/>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4547092" y="4410635"/>
            <a:ext cx="1673181" cy="1112997"/>
          </a:xfrm>
          <a:prstGeom prst="rect">
            <a:avLst/>
          </a:prstGeom>
        </p:spPr>
      </p:pic>
    </p:spTree>
    <p:extLst>
      <p:ext uri="{BB962C8B-B14F-4D97-AF65-F5344CB8AC3E}">
        <p14:creationId xmlns:p14="http://schemas.microsoft.com/office/powerpoint/2010/main" val="127879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Sample Problem 5/11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equivalent concentrated load(s) and external reactions for the simply supported beam which is subjected to the distributed load shown.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943111"/>
            <a:ext cx="3657600" cy="1062774"/>
          </a:xfrm>
          <a:prstGeom prst="rect">
            <a:avLst/>
          </a:prstGeom>
        </p:spPr>
      </p:pic>
    </p:spTree>
    <p:extLst>
      <p:ext uri="{BB962C8B-B14F-4D97-AF65-F5344CB8AC3E}">
        <p14:creationId xmlns:p14="http://schemas.microsoft.com/office/powerpoint/2010/main" val="3951406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Sample Problem 5/11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106277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1968" y="3051052"/>
            <a:ext cx="3726064" cy="13161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27593" y="4934876"/>
            <a:ext cx="2994814" cy="1147631"/>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559731"/>
            <a:ext cx="3337560" cy="625525"/>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9745"/>
            <a:ext cx="5943600" cy="3201830"/>
          </a:xfrm>
          <a:prstGeom prst="rect">
            <a:avLst/>
          </a:prstGeom>
        </p:spPr>
      </p:pic>
    </p:spTree>
    <p:extLst>
      <p:ext uri="{BB962C8B-B14F-4D97-AF65-F5344CB8AC3E}">
        <p14:creationId xmlns:p14="http://schemas.microsoft.com/office/powerpoint/2010/main" val="1255108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Sample Problem 5/12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reaction at the support </a:t>
            </a:r>
            <a:r>
              <a:rPr lang="en-US" sz="2000" i="1" dirty="0"/>
              <a:t>A </a:t>
            </a:r>
            <a:r>
              <a:rPr lang="en-US" sz="2000" dirty="0"/>
              <a:t>of the loaded cantilever beam.</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00050"/>
            <a:ext cx="3657600" cy="1569658"/>
          </a:xfrm>
          <a:prstGeom prst="rect">
            <a:avLst/>
          </a:prstGeom>
        </p:spPr>
      </p:pic>
    </p:spTree>
    <p:extLst>
      <p:ext uri="{BB962C8B-B14F-4D97-AF65-F5344CB8AC3E}">
        <p14:creationId xmlns:p14="http://schemas.microsoft.com/office/powerpoint/2010/main" val="990391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5/6 – Sample Problem 5/12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1569658"/>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88133" y="3257468"/>
            <a:ext cx="3938191" cy="1280634"/>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956894"/>
            <a:ext cx="3337560" cy="1274496"/>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778000"/>
            <a:ext cx="5486400" cy="5029200"/>
          </a:xfrm>
          <a:prstGeom prst="rect">
            <a:avLst/>
          </a:prstGeom>
        </p:spPr>
      </p:pic>
    </p:spTree>
    <p:extLst>
      <p:ext uri="{BB962C8B-B14F-4D97-AF65-F5344CB8AC3E}">
        <p14:creationId xmlns:p14="http://schemas.microsoft.com/office/powerpoint/2010/main" val="3106593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Beams – Internal Effects</a:t>
            </a:r>
          </a:p>
        </p:txBody>
      </p:sp>
      <p:sp>
        <p:nvSpPr>
          <p:cNvPr id="3" name="Content Placeholder 2"/>
          <p:cNvSpPr>
            <a:spLocks noGrp="1"/>
          </p:cNvSpPr>
          <p:nvPr>
            <p:ph idx="1"/>
          </p:nvPr>
        </p:nvSpPr>
        <p:spPr/>
        <p:txBody>
          <a:bodyPr/>
          <a:lstStyle/>
          <a:p>
            <a:r>
              <a:rPr lang="en-US" dirty="0"/>
              <a:t>Internal Loads in Beams</a:t>
            </a:r>
          </a:p>
          <a:p>
            <a:pPr lvl="1"/>
            <a:r>
              <a:rPr lang="en-US" dirty="0"/>
              <a:t>Shear Force</a:t>
            </a:r>
          </a:p>
          <a:p>
            <a:pPr lvl="1"/>
            <a:endParaRPr lang="en-US" dirty="0"/>
          </a:p>
          <a:p>
            <a:pPr lvl="1"/>
            <a:endParaRPr lang="en-US" dirty="0"/>
          </a:p>
          <a:p>
            <a:pPr lvl="1"/>
            <a:endParaRPr lang="en-US" dirty="0"/>
          </a:p>
          <a:p>
            <a:pPr lvl="1"/>
            <a:r>
              <a:rPr lang="en-US" dirty="0"/>
              <a:t>Bending Moment</a:t>
            </a:r>
          </a:p>
          <a:p>
            <a:pPr lvl="1"/>
            <a:endParaRPr lang="en-US" dirty="0"/>
          </a:p>
          <a:p>
            <a:pPr lvl="1"/>
            <a:endParaRPr lang="en-US" dirty="0"/>
          </a:p>
          <a:p>
            <a:pPr lvl="1"/>
            <a:endParaRPr lang="en-US" dirty="0"/>
          </a:p>
          <a:p>
            <a:pPr lvl="1"/>
            <a:r>
              <a:rPr lang="en-US" dirty="0"/>
              <a:t>Torsional Moment</a:t>
            </a:r>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34294"/>
          <a:stretch/>
        </p:blipFill>
        <p:spPr>
          <a:xfrm>
            <a:off x="7696200" y="1361588"/>
            <a:ext cx="3657600" cy="4229749"/>
          </a:xfrm>
          <a:prstGeom prst="rect">
            <a:avLst/>
          </a:prstGeom>
        </p:spPr>
      </p:pic>
    </p:spTree>
    <p:extLst>
      <p:ext uri="{BB962C8B-B14F-4D97-AF65-F5344CB8AC3E}">
        <p14:creationId xmlns:p14="http://schemas.microsoft.com/office/powerpoint/2010/main" val="2031275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Internal Loads (cont.)</a:t>
            </a:r>
          </a:p>
        </p:txBody>
      </p:sp>
      <p:sp>
        <p:nvSpPr>
          <p:cNvPr id="3" name="Content Placeholder 2"/>
          <p:cNvSpPr>
            <a:spLocks noGrp="1"/>
          </p:cNvSpPr>
          <p:nvPr>
            <p:ph idx="1"/>
          </p:nvPr>
        </p:nvSpPr>
        <p:spPr/>
        <p:txBody>
          <a:bodyPr/>
          <a:lstStyle/>
          <a:p>
            <a:r>
              <a:rPr lang="en-US" dirty="0"/>
              <a:t>Combined Loading Effect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5555"/>
          <a:stretch/>
        </p:blipFill>
        <p:spPr>
          <a:xfrm>
            <a:off x="7696200" y="1361588"/>
            <a:ext cx="3657600" cy="2217318"/>
          </a:xfrm>
          <a:prstGeom prst="rect">
            <a:avLst/>
          </a:prstGeom>
        </p:spPr>
      </p:pic>
    </p:spTree>
    <p:extLst>
      <p:ext uri="{BB962C8B-B14F-4D97-AF65-F5344CB8AC3E}">
        <p14:creationId xmlns:p14="http://schemas.microsoft.com/office/powerpoint/2010/main" val="2724343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Shear and Bending Explored</a:t>
            </a:r>
          </a:p>
        </p:txBody>
      </p:sp>
      <p:sp>
        <p:nvSpPr>
          <p:cNvPr id="3" name="Content Placeholder 2"/>
          <p:cNvSpPr>
            <a:spLocks noGrp="1"/>
          </p:cNvSpPr>
          <p:nvPr>
            <p:ph idx="1"/>
          </p:nvPr>
        </p:nvSpPr>
        <p:spPr/>
        <p:txBody>
          <a:bodyPr/>
          <a:lstStyle/>
          <a:p>
            <a:r>
              <a:rPr lang="en-US" dirty="0"/>
              <a:t>Sign Convention for </a:t>
            </a:r>
            <a:r>
              <a:rPr lang="en-US" i="1" dirty="0"/>
              <a:t>V</a:t>
            </a:r>
            <a:r>
              <a:rPr lang="en-US" dirty="0"/>
              <a:t> and </a:t>
            </a:r>
            <a:r>
              <a:rPr lang="en-US" i="1" dirty="0"/>
              <a:t>M</a:t>
            </a:r>
            <a:endParaRPr lang="en-US" dirty="0"/>
          </a:p>
          <a:p>
            <a:endParaRPr lang="en-US" dirty="0"/>
          </a:p>
          <a:p>
            <a:endParaRPr lang="en-US" dirty="0"/>
          </a:p>
          <a:p>
            <a:endParaRPr lang="en-US" dirty="0"/>
          </a:p>
          <a:p>
            <a:r>
              <a:rPr lang="en-US" dirty="0"/>
              <a:t>Visualization of the Bending Moment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15867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4218067"/>
            <a:ext cx="4572000" cy="2432115"/>
          </a:xfrm>
          <a:prstGeom prst="rect">
            <a:avLst/>
          </a:prstGeom>
        </p:spPr>
      </p:pic>
    </p:spTree>
    <p:extLst>
      <p:ext uri="{BB962C8B-B14F-4D97-AF65-F5344CB8AC3E}">
        <p14:creationId xmlns:p14="http://schemas.microsoft.com/office/powerpoint/2010/main" val="111504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 Determining the Center of Gravity (1 of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Principle of Moments</a:t>
                </a:r>
              </a:p>
              <a:p>
                <a:pPr lvl="1">
                  <a:spcAft>
                    <a:spcPts val="600"/>
                  </a:spcAft>
                </a:pPr>
                <a:r>
                  <a:rPr lang="en-US" dirty="0"/>
                  <a:t>Body of Total Weight </a:t>
                </a:r>
                <a:r>
                  <a:rPr lang="en-US" i="1" dirty="0"/>
                  <a:t>W</a:t>
                </a:r>
                <a:endParaRPr lang="en-US" dirty="0"/>
              </a:p>
              <a:p>
                <a:pPr lvl="1">
                  <a:spcAft>
                    <a:spcPts val="600"/>
                  </a:spcAft>
                </a:pPr>
                <a:r>
                  <a:rPr lang="en-US" dirty="0"/>
                  <a:t>Center of Gravity Coordinates are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a:t>)</a:t>
                </a:r>
              </a:p>
              <a:p>
                <a:pPr lvl="1">
                  <a:spcAft>
                    <a:spcPts val="600"/>
                  </a:spcAft>
                </a:pPr>
                <a:r>
                  <a:rPr lang="en-US" dirty="0"/>
                  <a:t>Differential Element of the Body of Weight </a:t>
                </a:r>
                <a:r>
                  <a:rPr lang="en-US" i="1" dirty="0" err="1"/>
                  <a:t>dW</a:t>
                </a:r>
                <a:endParaRPr lang="en-US" dirty="0"/>
              </a:p>
              <a:p>
                <a:pPr lvl="1">
                  <a:spcAft>
                    <a:spcPts val="600"/>
                  </a:spcAft>
                </a:pPr>
                <a:r>
                  <a:rPr lang="en-US" dirty="0"/>
                  <a:t>Coordinates of the Element are (</a:t>
                </a:r>
                <a:r>
                  <a:rPr lang="en-US" i="1" dirty="0"/>
                  <a:t>x</a:t>
                </a:r>
                <a:r>
                  <a:rPr lang="en-US" dirty="0"/>
                  <a:t>, </a:t>
                </a:r>
                <a:r>
                  <a:rPr lang="en-US" i="1" dirty="0"/>
                  <a:t>y</a:t>
                </a:r>
                <a:r>
                  <a:rPr lang="en-US" dirty="0"/>
                  <a:t>, </a:t>
                </a:r>
                <a:r>
                  <a:rPr lang="en-US" i="1" dirty="0"/>
                  <a:t>z</a:t>
                </a:r>
                <a:r>
                  <a:rPr lang="en-US" dirty="0"/>
                  <a:t>) </a:t>
                </a:r>
              </a:p>
              <a:p>
                <a:pPr lvl="1">
                  <a:spcAft>
                    <a:spcPts val="600"/>
                  </a:spcAft>
                </a:pPr>
                <a:r>
                  <a:rPr lang="en-US" dirty="0"/>
                  <a:t>The sum of the moments equals the moment of the sum.</a:t>
                </a:r>
              </a:p>
              <a:p>
                <a:endParaRPr lang="en-US" dirty="0"/>
              </a:p>
              <a:p>
                <a:r>
                  <a:rPr lang="en-US" dirty="0"/>
                  <a:t>Equations of Interest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1959"/>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361588"/>
            <a:ext cx="2514600" cy="31493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280622"/>
            <a:ext cx="4572000" cy="1062810"/>
          </a:xfrm>
          <a:prstGeom prst="rect">
            <a:avLst/>
          </a:prstGeom>
        </p:spPr>
      </p:pic>
    </p:spTree>
    <p:extLst>
      <p:ext uri="{BB962C8B-B14F-4D97-AF65-F5344CB8AC3E}">
        <p14:creationId xmlns:p14="http://schemas.microsoft.com/office/powerpoint/2010/main" val="764666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Article 5/7 – Shear-Force and Bending-Moment Diagrams</a:t>
            </a:r>
          </a:p>
        </p:txBody>
      </p:sp>
      <p:sp>
        <p:nvSpPr>
          <p:cNvPr id="3" name="Content Placeholder 2"/>
          <p:cNvSpPr>
            <a:spLocks noGrp="1"/>
          </p:cNvSpPr>
          <p:nvPr>
            <p:ph idx="1"/>
          </p:nvPr>
        </p:nvSpPr>
        <p:spPr>
          <a:xfrm>
            <a:off x="838200" y="1361587"/>
            <a:ext cx="7236748" cy="5427793"/>
          </a:xfrm>
        </p:spPr>
        <p:txBody>
          <a:bodyPr>
            <a:normAutofit/>
          </a:bodyPr>
          <a:lstStyle/>
          <a:p>
            <a:pPr algn="just"/>
            <a:r>
              <a:rPr lang="en-US" sz="2400" dirty="0"/>
              <a:t>Overview</a:t>
            </a:r>
          </a:p>
          <a:p>
            <a:pPr algn="just"/>
            <a:r>
              <a:rPr lang="en-US" sz="2400" dirty="0"/>
              <a:t>Solution Steps</a:t>
            </a:r>
          </a:p>
          <a:p>
            <a:pPr lvl="1" indent="-457200" algn="just">
              <a:buFont typeface="+mj-lt"/>
              <a:buAutoNum type="arabicPeriod"/>
            </a:pPr>
            <a:r>
              <a:rPr lang="en-US" sz="2000" dirty="0"/>
              <a:t>Determine the external reactions which act on the beam.</a:t>
            </a:r>
          </a:p>
          <a:p>
            <a:pPr lvl="1" indent="-457200" algn="just">
              <a:buFont typeface="+mj-lt"/>
              <a:buAutoNum type="arabicPeriod"/>
            </a:pPr>
            <a:r>
              <a:rPr lang="en-US" sz="2000" dirty="0"/>
              <a:t>Isolate a portion of the beam, either to the right or the left of an arbitrary transverse section, and construct a free-body diagram of the section.  Sections cannot be taken at a discontinuity in the loading diagram, e.g., at a reaction or concentrated force, or at a discontinuity in a distributed load.  Loads in the section should be shown in a positive sign convention.</a:t>
            </a:r>
          </a:p>
          <a:p>
            <a:pPr lvl="1" indent="-457200" algn="just">
              <a:buFont typeface="+mj-lt"/>
              <a:buAutoNum type="arabicPeriod"/>
            </a:pPr>
            <a:r>
              <a:rPr lang="en-US" sz="2000" dirty="0"/>
              <a:t>Apply the equations of equilibrium to the isolated portion to determine expressions for the shear force </a:t>
            </a:r>
            <a:r>
              <a:rPr lang="en-US" sz="2000" i="1" dirty="0"/>
              <a:t>V</a:t>
            </a:r>
            <a:r>
              <a:rPr lang="en-US" sz="2000" dirty="0"/>
              <a:t> and the bending moment </a:t>
            </a:r>
            <a:r>
              <a:rPr lang="en-US" sz="2000" i="1" dirty="0"/>
              <a:t>M</a:t>
            </a:r>
            <a:r>
              <a:rPr lang="en-US" sz="2000" dirty="0"/>
              <a:t> which act in that portion of the beam.</a:t>
            </a:r>
          </a:p>
          <a:p>
            <a:pPr lvl="1" indent="-457200" algn="just">
              <a:buFont typeface="+mj-lt"/>
              <a:buAutoNum type="arabicPeriod"/>
            </a:pPr>
            <a:r>
              <a:rPr lang="en-US" sz="2000" dirty="0"/>
              <a:t>Plot the resulting expressions over the section of the beam for which they are valid.</a:t>
            </a:r>
          </a:p>
          <a:p>
            <a:pPr lvl="1" indent="-457200" algn="just">
              <a:buFont typeface="+mj-lt"/>
              <a:buAutoNum type="arabicPeriod"/>
            </a:pPr>
            <a:r>
              <a:rPr lang="en-US" sz="2000" dirty="0"/>
              <a:t>Continue to the next section until the entire beam has been analyzed.</a:t>
            </a:r>
          </a:p>
          <a:p>
            <a:pPr marL="914400" lvl="1" indent="-457200" algn="just">
              <a:buFont typeface="+mj-lt"/>
              <a:buAutoNum type="arabicPeriod"/>
            </a:pPr>
            <a:endParaRPr lang="en-US" sz="2000" dirty="0"/>
          </a:p>
        </p:txBody>
      </p:sp>
      <p:grpSp>
        <p:nvGrpSpPr>
          <p:cNvPr id="5" name="Group 4"/>
          <p:cNvGrpSpPr/>
          <p:nvPr/>
        </p:nvGrpSpPr>
        <p:grpSpPr>
          <a:xfrm>
            <a:off x="8250858" y="1222388"/>
            <a:ext cx="3553792" cy="5566993"/>
            <a:chOff x="8064659" y="1189752"/>
            <a:chExt cx="3553792" cy="5566993"/>
          </a:xfrm>
        </p:grpSpPr>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189752"/>
              <a:ext cx="3200400" cy="1593391"/>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4659" y="2730929"/>
              <a:ext cx="3553792" cy="4025816"/>
            </a:xfrm>
            <a:prstGeom prst="rect">
              <a:avLst/>
            </a:prstGeom>
          </p:spPr>
        </p:pic>
      </p:grpSp>
    </p:spTree>
    <p:extLst>
      <p:ext uri="{BB962C8B-B14F-4D97-AF65-F5344CB8AC3E}">
        <p14:creationId xmlns:p14="http://schemas.microsoft.com/office/powerpoint/2010/main" val="2751787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a:t>Article 5/7 – General Loading, Shear, and Moment Relationships</a:t>
            </a:r>
          </a:p>
        </p:txBody>
      </p:sp>
      <p:sp>
        <p:nvSpPr>
          <p:cNvPr id="3" name="Content Placeholder 2"/>
          <p:cNvSpPr>
            <a:spLocks noGrp="1"/>
          </p:cNvSpPr>
          <p:nvPr>
            <p:ph idx="1"/>
          </p:nvPr>
        </p:nvSpPr>
        <p:spPr/>
        <p:txBody>
          <a:bodyPr/>
          <a:lstStyle/>
          <a:p>
            <a:r>
              <a:rPr lang="en-US" dirty="0"/>
              <a:t>Situation of Interest</a:t>
            </a:r>
          </a:p>
          <a:p>
            <a:endParaRPr lang="en-US" dirty="0"/>
          </a:p>
          <a:p>
            <a:endParaRPr lang="en-US" dirty="0"/>
          </a:p>
          <a:p>
            <a:endParaRPr lang="en-US" dirty="0"/>
          </a:p>
          <a:p>
            <a:r>
              <a:rPr lang="en-US" dirty="0"/>
              <a:t>Free-Body Diagram of a Segment</a:t>
            </a:r>
          </a:p>
          <a:p>
            <a:endParaRPr lang="en-US" dirty="0"/>
          </a:p>
          <a:p>
            <a:endParaRPr lang="en-US" dirty="0"/>
          </a:p>
          <a:p>
            <a:r>
              <a:rPr lang="en-US" dirty="0"/>
              <a:t>Solution Process</a:t>
            </a:r>
          </a:p>
          <a:p>
            <a:pPr lvl="1">
              <a:spcAft>
                <a:spcPts val="1200"/>
              </a:spcAft>
            </a:pPr>
            <a:r>
              <a:rPr lang="en-US" dirty="0"/>
              <a:t>Vertical Equilibrium yields </a:t>
            </a:r>
            <a:r>
              <a:rPr lang="en-US" i="1" dirty="0"/>
              <a:t>V</a:t>
            </a:r>
            <a:endParaRPr lang="en-US" dirty="0"/>
          </a:p>
          <a:p>
            <a:pPr lvl="1">
              <a:spcAft>
                <a:spcPts val="1200"/>
              </a:spcAft>
            </a:pPr>
            <a:r>
              <a:rPr lang="en-US" dirty="0"/>
              <a:t>Moment Equilibrium yields </a:t>
            </a:r>
            <a:r>
              <a:rPr lang="en-US" i="1" dirty="0"/>
              <a:t>M</a:t>
            </a:r>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41806"/>
          <a:stretch/>
        </p:blipFill>
        <p:spPr>
          <a:xfrm>
            <a:off x="8610600" y="1361588"/>
            <a:ext cx="2660650" cy="2042595"/>
          </a:xfrm>
          <a:prstGeom prst="rect">
            <a:avLst/>
          </a:prstGeom>
        </p:spPr>
      </p:pic>
      <p:pic>
        <p:nvPicPr>
          <p:cNvPr id="5" name="Content Placeholder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2450" y="3584088"/>
            <a:ext cx="1828800" cy="2033666"/>
          </a:xfrm>
          <a:prstGeom prst="rect">
            <a:avLst/>
          </a:prstGeom>
        </p:spPr>
      </p:pic>
    </p:spTree>
    <p:extLst>
      <p:ext uri="{BB962C8B-B14F-4D97-AF65-F5344CB8AC3E}">
        <p14:creationId xmlns:p14="http://schemas.microsoft.com/office/powerpoint/2010/main" val="2793866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Article 5/7 – Relationships between Shear and Loading (1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363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Equilibrium (positive up)</a:t>
            </a:r>
          </a:p>
          <a:p>
            <a:pPr lvl="1"/>
            <a:endParaRPr lang="en-US" i="1" dirty="0">
              <a:ea typeface="Cambria Math" panose="02040503050406030204" pitchFamily="18" charset="0"/>
            </a:endParaRPr>
          </a:p>
          <a:p>
            <a:pPr lvl="1"/>
            <a:endParaRPr lang="en-US" i="1" dirty="0">
              <a:ea typeface="Cambria Math" panose="02040503050406030204" pitchFamily="18" charset="0"/>
            </a:endParaRPr>
          </a:p>
          <a:p>
            <a:r>
              <a:rPr lang="en-US" dirty="0">
                <a:ea typeface="Cambria Math" panose="02040503050406030204" pitchFamily="18" charset="0"/>
              </a:rPr>
              <a:t>Result 1:  Indefinite integral of both sides.</a:t>
            </a:r>
          </a:p>
          <a:p>
            <a:pPr lvl="1"/>
            <a:endParaRPr lang="en-US" i="1" dirty="0">
              <a:ea typeface="STIX Two Math" panose="02020603050405020304" pitchFamily="18" charset="0"/>
            </a:endParaRPr>
          </a:p>
          <a:p>
            <a:pPr lvl="1"/>
            <a:endParaRPr lang="en-US" i="1" dirty="0">
              <a:ea typeface="STIX Two Math" panose="02020603050405020304" pitchFamily="18" charset="0"/>
            </a:endParaRPr>
          </a:p>
          <a:p>
            <a:pPr lvl="1" algn="just"/>
            <a:endParaRPr lang="en-US" dirty="0"/>
          </a:p>
          <a:p>
            <a:pPr lvl="1" algn="just"/>
            <a:r>
              <a:rPr lang="en-US" sz="2200" dirty="0"/>
              <a:t>The expression for the internal shear force in a region of the beam as a function of </a:t>
            </a:r>
            <a:r>
              <a:rPr lang="en-US" sz="2200" i="1" dirty="0"/>
              <a:t>x</a:t>
            </a:r>
            <a:r>
              <a:rPr lang="en-US" sz="2200" dirty="0"/>
              <a:t> is found by integrating the equation for the distributed loading within that region of the beam and adding an appropriate constant.  The integral expression must be multiplied by a negative to obtain the correct relationship.</a:t>
            </a:r>
          </a:p>
          <a:p>
            <a:pPr lvl="1" algn="just"/>
            <a:endParaRPr lang="en-US" sz="2200" dirty="0">
              <a:ea typeface="Cambria Math" panose="02040503050406030204" pitchFamily="18" charset="0"/>
            </a:endParaRPr>
          </a:p>
          <a:p>
            <a:pPr lvl="1" algn="just"/>
            <a:r>
              <a:rPr lang="en-US" sz="2200" dirty="0">
                <a:ea typeface="Cambria Math" panose="02040503050406030204" pitchFamily="18" charset="0"/>
              </a:rPr>
              <a:t>The constant </a:t>
            </a:r>
            <a:r>
              <a:rPr lang="en-US" sz="2200" i="1" dirty="0" err="1">
                <a:ea typeface="Cambria Math" panose="02040503050406030204" pitchFamily="18" charset="0"/>
              </a:rPr>
              <a:t>C</a:t>
            </a:r>
            <a:r>
              <a:rPr lang="en-US" sz="2200" baseline="-25000" dirty="0" err="1">
                <a:ea typeface="Cambria Math" panose="02040503050406030204" pitchFamily="18" charset="0"/>
              </a:rPr>
              <a:t>1</a:t>
            </a:r>
            <a:r>
              <a:rPr lang="en-US" sz="2200" dirty="0">
                <a:ea typeface="Cambria Math" panose="02040503050406030204" pitchFamily="18" charset="0"/>
              </a:rPr>
              <a:t> is most often determined as the value of the shear force at the beginning of the section of the beam where the distributed loading is defined.</a:t>
            </a:r>
          </a:p>
        </p:txBody>
      </p:sp>
      <p:graphicFrame>
        <p:nvGraphicFramePr>
          <p:cNvPr id="8" name="Object 7"/>
          <p:cNvGraphicFramePr>
            <a:graphicFrameLocks noChangeAspect="1"/>
          </p:cNvGraphicFramePr>
          <p:nvPr>
            <p:extLst>
              <p:ext uri="{D42A27DB-BD31-4B8C-83A1-F6EECF244321}">
                <p14:modId xmlns:p14="http://schemas.microsoft.com/office/powerpoint/2010/main" val="496600113"/>
              </p:ext>
            </p:extLst>
          </p:nvPr>
        </p:nvGraphicFramePr>
        <p:xfrm>
          <a:off x="1652587" y="3395254"/>
          <a:ext cx="4209342" cy="494193"/>
        </p:xfrm>
        <a:graphic>
          <a:graphicData uri="http://schemas.openxmlformats.org/presentationml/2006/ole">
            <mc:AlternateContent xmlns:mc="http://schemas.openxmlformats.org/markup-compatibility/2006">
              <mc:Choice xmlns:v="urn:schemas-microsoft-com:vml" Requires="v">
                <p:oleObj spid="_x0000_s2089" name="Equation" r:id="rId4" imgW="2374560" imgH="279360" progId="Equation.DSMT4">
                  <p:embed/>
                </p:oleObj>
              </mc:Choice>
              <mc:Fallback>
                <p:oleObj name="Equation" r:id="rId4" imgW="2374560" imgH="279360" progId="Equation.DSMT4">
                  <p:embed/>
                  <p:pic>
                    <p:nvPicPr>
                      <p:cNvPr id="8" name="Object 7"/>
                      <p:cNvPicPr/>
                      <p:nvPr/>
                    </p:nvPicPr>
                    <p:blipFill>
                      <a:blip r:embed="rId5"/>
                      <a:stretch>
                        <a:fillRect/>
                      </a:stretch>
                    </p:blipFill>
                    <p:spPr>
                      <a:xfrm>
                        <a:off x="1652587" y="3395254"/>
                        <a:ext cx="4209342" cy="49419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74503535"/>
              </p:ext>
            </p:extLst>
          </p:nvPr>
        </p:nvGraphicFramePr>
        <p:xfrm>
          <a:off x="1652587" y="1917293"/>
          <a:ext cx="4916488" cy="481013"/>
        </p:xfrm>
        <a:graphic>
          <a:graphicData uri="http://schemas.openxmlformats.org/presentationml/2006/ole">
            <mc:AlternateContent xmlns:mc="http://schemas.openxmlformats.org/markup-compatibility/2006">
              <mc:Choice xmlns:v="urn:schemas-microsoft-com:vml" Requires="v">
                <p:oleObj spid="_x0000_s2090" name="Equation" r:id="rId6" imgW="2590560" imgH="253800" progId="Equation.DSMT4">
                  <p:embed/>
                </p:oleObj>
              </mc:Choice>
              <mc:Fallback>
                <p:oleObj name="Equation" r:id="rId6" imgW="2590560" imgH="253800" progId="Equation.DSMT4">
                  <p:embed/>
                  <p:pic>
                    <p:nvPicPr>
                      <p:cNvPr id="8" name="Object 7"/>
                      <p:cNvPicPr/>
                      <p:nvPr/>
                    </p:nvPicPr>
                    <p:blipFill>
                      <a:blip r:embed="rId7"/>
                      <a:stretch>
                        <a:fillRect/>
                      </a:stretch>
                    </p:blipFill>
                    <p:spPr>
                      <a:xfrm>
                        <a:off x="1652587" y="1917293"/>
                        <a:ext cx="4916488" cy="481013"/>
                      </a:xfrm>
                      <a:prstGeom prst="rect">
                        <a:avLst/>
                      </a:prstGeom>
                    </p:spPr>
                  </p:pic>
                </p:oleObj>
              </mc:Fallback>
            </mc:AlternateContent>
          </a:graphicData>
        </a:graphic>
      </p:graphicFrame>
    </p:spTree>
    <p:extLst>
      <p:ext uri="{BB962C8B-B14F-4D97-AF65-F5344CB8AC3E}">
        <p14:creationId xmlns:p14="http://schemas.microsoft.com/office/powerpoint/2010/main" val="2708154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Article 5/7 – Relationships between Shear and Loading (2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Equilibrium</a:t>
            </a:r>
          </a:p>
          <a:p>
            <a:pPr lvl="1"/>
            <a:endParaRPr lang="en-US" i="1" dirty="0">
              <a:ea typeface="Cambria Math" panose="02040503050406030204" pitchFamily="18" charset="0"/>
            </a:endParaRPr>
          </a:p>
          <a:p>
            <a:pPr lvl="1"/>
            <a:endParaRPr lang="en-US" dirty="0">
              <a:ea typeface="Cambria Math" panose="02040503050406030204" pitchFamily="18" charset="0"/>
            </a:endParaRPr>
          </a:p>
          <a:p>
            <a:r>
              <a:rPr lang="en-US" dirty="0">
                <a:ea typeface="Cambria Math" panose="02040503050406030204" pitchFamily="18" charset="0"/>
              </a:rPr>
              <a:t>Result 2:  Definite integral of both sides.</a:t>
            </a:r>
          </a:p>
          <a:p>
            <a:pPr lvl="1"/>
            <a:endParaRPr lang="en-US" i="1" dirty="0">
              <a:ea typeface="STIX Two Math" panose="02020603050405020304" pitchFamily="18" charset="0"/>
            </a:endParaRPr>
          </a:p>
          <a:p>
            <a:pPr lvl="1"/>
            <a:endParaRPr lang="en-US" dirty="0"/>
          </a:p>
          <a:p>
            <a:pPr lvl="1"/>
            <a:endParaRPr lang="en-US" dirty="0"/>
          </a:p>
          <a:p>
            <a:pPr lvl="1" algn="just"/>
            <a:r>
              <a:rPr lang="en-US" sz="2200" dirty="0"/>
              <a:t>The change in the value of the internal shear force between two points on a beam is the negative of the area under the distributed loading curve between those same two points.</a:t>
            </a:r>
          </a:p>
          <a:p>
            <a:pPr lvl="1" algn="just"/>
            <a:endParaRPr lang="en-US" sz="2200" dirty="0"/>
          </a:p>
          <a:p>
            <a:pPr lvl="1" algn="just"/>
            <a:r>
              <a:rPr lang="en-US" sz="2200" dirty="0"/>
              <a:t>Note that </a:t>
            </a:r>
            <a:r>
              <a:rPr lang="en-US" sz="2200" i="1" dirty="0" err="1"/>
              <a:t>V</a:t>
            </a:r>
            <a:r>
              <a:rPr lang="en-US" sz="2200" baseline="-25000" dirty="0" err="1"/>
              <a:t>1</a:t>
            </a:r>
            <a:r>
              <a:rPr lang="en-US" sz="2200" i="1" dirty="0"/>
              <a:t> </a:t>
            </a:r>
            <a:r>
              <a:rPr lang="en-US" sz="2200" dirty="0"/>
              <a:t>is the value of the shear force at the coordinate </a:t>
            </a:r>
            <a:r>
              <a:rPr lang="en-US" sz="2200" i="1" dirty="0" err="1"/>
              <a:t>x</a:t>
            </a:r>
            <a:r>
              <a:rPr lang="en-US" sz="2200" baseline="-25000" dirty="0" err="1"/>
              <a:t>1</a:t>
            </a:r>
            <a:r>
              <a:rPr lang="en-US" sz="2200" dirty="0"/>
              <a:t>, and </a:t>
            </a:r>
            <a:r>
              <a:rPr lang="en-US" sz="2200" i="1" dirty="0" err="1"/>
              <a:t>V</a:t>
            </a:r>
            <a:r>
              <a:rPr lang="en-US" sz="2200" baseline="-25000" dirty="0" err="1"/>
              <a:t>2</a:t>
            </a:r>
            <a:r>
              <a:rPr lang="en-US" sz="2200" dirty="0"/>
              <a:t> is the value of the shear force at the coordinate </a:t>
            </a:r>
            <a:r>
              <a:rPr lang="en-US" sz="2200" i="1" dirty="0" err="1"/>
              <a:t>x</a:t>
            </a:r>
            <a:r>
              <a:rPr lang="en-US" sz="2200" baseline="-25000" dirty="0" err="1"/>
              <a:t>2</a:t>
            </a:r>
            <a:r>
              <a:rPr lang="en-US" sz="2200" dirty="0"/>
              <a:t>.</a:t>
            </a:r>
          </a:p>
          <a:p>
            <a:pPr lvl="1" algn="just"/>
            <a:endParaRPr lang="en-US" i="1" dirty="0">
              <a:ea typeface="Cambria Math" panose="02040503050406030204"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495942409"/>
              </p:ext>
            </p:extLst>
          </p:nvPr>
        </p:nvGraphicFramePr>
        <p:xfrm>
          <a:off x="1555750" y="3243263"/>
          <a:ext cx="5299075" cy="903287"/>
        </p:xfrm>
        <a:graphic>
          <a:graphicData uri="http://schemas.openxmlformats.org/presentationml/2006/ole">
            <mc:AlternateContent xmlns:mc="http://schemas.openxmlformats.org/markup-compatibility/2006">
              <mc:Choice xmlns:v="urn:schemas-microsoft-com:vml" Requires="v">
                <p:oleObj spid="_x0000_s3113" name="Equation" r:id="rId4" imgW="3276360" imgH="558720" progId="Equation.DSMT4">
                  <p:embed/>
                </p:oleObj>
              </mc:Choice>
              <mc:Fallback>
                <p:oleObj name="Equation" r:id="rId4" imgW="3276360" imgH="558720" progId="Equation.DSMT4">
                  <p:embed/>
                  <p:pic>
                    <p:nvPicPr>
                      <p:cNvPr id="7" name="Object 6"/>
                      <p:cNvPicPr/>
                      <p:nvPr/>
                    </p:nvPicPr>
                    <p:blipFill>
                      <a:blip r:embed="rId5"/>
                      <a:stretch>
                        <a:fillRect/>
                      </a:stretch>
                    </p:blipFill>
                    <p:spPr>
                      <a:xfrm>
                        <a:off x="1555750" y="3243263"/>
                        <a:ext cx="5299075" cy="9032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3245225"/>
              </p:ext>
            </p:extLst>
          </p:nvPr>
        </p:nvGraphicFramePr>
        <p:xfrm>
          <a:off x="1555750" y="2041871"/>
          <a:ext cx="1470025" cy="336550"/>
        </p:xfrm>
        <a:graphic>
          <a:graphicData uri="http://schemas.openxmlformats.org/presentationml/2006/ole">
            <mc:AlternateContent xmlns:mc="http://schemas.openxmlformats.org/markup-compatibility/2006">
              <mc:Choice xmlns:v="urn:schemas-microsoft-com:vml" Requires="v">
                <p:oleObj spid="_x0000_s3114" name="Equation" r:id="rId6" imgW="774360" imgH="177480" progId="Equation.DSMT4">
                  <p:embed/>
                </p:oleObj>
              </mc:Choice>
              <mc:Fallback>
                <p:oleObj name="Equation" r:id="rId6" imgW="774360" imgH="177480" progId="Equation.DSMT4">
                  <p:embed/>
                  <p:pic>
                    <p:nvPicPr>
                      <p:cNvPr id="9" name="Object 8"/>
                      <p:cNvPicPr/>
                      <p:nvPr/>
                    </p:nvPicPr>
                    <p:blipFill>
                      <a:blip r:embed="rId7"/>
                      <a:stretch>
                        <a:fillRect/>
                      </a:stretch>
                    </p:blipFill>
                    <p:spPr>
                      <a:xfrm>
                        <a:off x="1555750" y="2041871"/>
                        <a:ext cx="1470025" cy="336550"/>
                      </a:xfrm>
                      <a:prstGeom prst="rect">
                        <a:avLst/>
                      </a:prstGeom>
                    </p:spPr>
                  </p:pic>
                </p:oleObj>
              </mc:Fallback>
            </mc:AlternateContent>
          </a:graphicData>
        </a:graphic>
      </p:graphicFrame>
    </p:spTree>
    <p:extLst>
      <p:ext uri="{BB962C8B-B14F-4D97-AF65-F5344CB8AC3E}">
        <p14:creationId xmlns:p14="http://schemas.microsoft.com/office/powerpoint/2010/main" val="2841764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Article 5/7 – Relationships between Shear and Loading (3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Equilibrium</a:t>
            </a:r>
          </a:p>
          <a:p>
            <a:pPr lvl="1"/>
            <a:endParaRPr lang="en-US" i="1" dirty="0">
              <a:ea typeface="Cambria Math" panose="02040503050406030204" pitchFamily="18" charset="0"/>
            </a:endParaRPr>
          </a:p>
          <a:p>
            <a:pPr lvl="1"/>
            <a:endParaRPr lang="en-US" i="1" dirty="0">
              <a:ea typeface="Cambria Math" panose="02040503050406030204" pitchFamily="18" charset="0"/>
            </a:endParaRPr>
          </a:p>
          <a:p>
            <a:r>
              <a:rPr lang="en-US" dirty="0">
                <a:ea typeface="Cambria Math" panose="02040503050406030204" pitchFamily="18" charset="0"/>
              </a:rPr>
              <a:t>Result 3:  Divide both sides by </a:t>
            </a:r>
            <a:r>
              <a:rPr lang="en-US" i="1" dirty="0">
                <a:ea typeface="Cambria Math" panose="02040503050406030204" pitchFamily="18" charset="0"/>
              </a:rPr>
              <a:t>dx</a:t>
            </a:r>
            <a:r>
              <a:rPr lang="en-US" dirty="0">
                <a:ea typeface="Cambria Math" panose="02040503050406030204" pitchFamily="18" charset="0"/>
              </a:rPr>
              <a:t>.</a:t>
            </a:r>
          </a:p>
          <a:p>
            <a:pPr lvl="1"/>
            <a:endParaRPr lang="en-US" i="1" dirty="0">
              <a:ea typeface="STIX Two Math" panose="02020603050405020304" pitchFamily="18" charset="0"/>
            </a:endParaRPr>
          </a:p>
          <a:p>
            <a:pPr lvl="1"/>
            <a:endParaRPr lang="en-US" dirty="0"/>
          </a:p>
          <a:p>
            <a:pPr lvl="1"/>
            <a:endParaRPr lang="en-US" dirty="0"/>
          </a:p>
          <a:p>
            <a:pPr lvl="1" algn="just"/>
            <a:r>
              <a:rPr lang="en-US" sz="2200" dirty="0"/>
              <a:t>The slope of the internal shear-force diagram at any location on a beam is equal to the negative intensity of the distributed loading at that point.  </a:t>
            </a:r>
          </a:p>
          <a:p>
            <a:pPr lvl="1" algn="just"/>
            <a:endParaRPr lang="en-US" sz="2200" dirty="0"/>
          </a:p>
          <a:p>
            <a:pPr lvl="1" algn="just"/>
            <a:r>
              <a:rPr lang="en-US" sz="2200" dirty="0"/>
              <a:t>If there is no distributed loading at a location in the beam, then the slope is zero at that location meaning the shear force is temporarily constant.</a:t>
            </a:r>
            <a:endParaRPr lang="en-US" sz="2200" i="1" dirty="0">
              <a:ea typeface="Cambria Math" panose="02040503050406030204" pitchFamily="18"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138179818"/>
              </p:ext>
            </p:extLst>
          </p:nvPr>
        </p:nvGraphicFramePr>
        <p:xfrm>
          <a:off x="1555750" y="3306763"/>
          <a:ext cx="1192212" cy="754064"/>
        </p:xfrm>
        <a:graphic>
          <a:graphicData uri="http://schemas.openxmlformats.org/presentationml/2006/ole">
            <mc:AlternateContent xmlns:mc="http://schemas.openxmlformats.org/markup-compatibility/2006">
              <mc:Choice xmlns:v="urn:schemas-microsoft-com:vml" Requires="v">
                <p:oleObj spid="_x0000_s4137" name="Equation" r:id="rId4" imgW="622080" imgH="393480" progId="Equation.DSMT4">
                  <p:embed/>
                </p:oleObj>
              </mc:Choice>
              <mc:Fallback>
                <p:oleObj name="Equation" r:id="rId4" imgW="622080" imgH="393480" progId="Equation.DSMT4">
                  <p:embed/>
                  <p:pic>
                    <p:nvPicPr>
                      <p:cNvPr id="8" name="Object 7"/>
                      <p:cNvPicPr/>
                      <p:nvPr/>
                    </p:nvPicPr>
                    <p:blipFill>
                      <a:blip r:embed="rId5"/>
                      <a:stretch>
                        <a:fillRect/>
                      </a:stretch>
                    </p:blipFill>
                    <p:spPr>
                      <a:xfrm>
                        <a:off x="1555750" y="3306763"/>
                        <a:ext cx="1192212" cy="75406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19335111"/>
              </p:ext>
            </p:extLst>
          </p:nvPr>
        </p:nvGraphicFramePr>
        <p:xfrm>
          <a:off x="1555750" y="2041871"/>
          <a:ext cx="1470025" cy="336550"/>
        </p:xfrm>
        <a:graphic>
          <a:graphicData uri="http://schemas.openxmlformats.org/presentationml/2006/ole">
            <mc:AlternateContent xmlns:mc="http://schemas.openxmlformats.org/markup-compatibility/2006">
              <mc:Choice xmlns:v="urn:schemas-microsoft-com:vml" Requires="v">
                <p:oleObj spid="_x0000_s4138" name="Equation" r:id="rId6" imgW="774360" imgH="177480" progId="Equation.DSMT4">
                  <p:embed/>
                </p:oleObj>
              </mc:Choice>
              <mc:Fallback>
                <p:oleObj name="Equation" r:id="rId6" imgW="774360" imgH="177480" progId="Equation.DSMT4">
                  <p:embed/>
                  <p:pic>
                    <p:nvPicPr>
                      <p:cNvPr id="9" name="Object 8"/>
                      <p:cNvPicPr/>
                      <p:nvPr/>
                    </p:nvPicPr>
                    <p:blipFill>
                      <a:blip r:embed="rId7"/>
                      <a:stretch>
                        <a:fillRect/>
                      </a:stretch>
                    </p:blipFill>
                    <p:spPr>
                      <a:xfrm>
                        <a:off x="1555750" y="2041871"/>
                        <a:ext cx="1470025" cy="336550"/>
                      </a:xfrm>
                      <a:prstGeom prst="rect">
                        <a:avLst/>
                      </a:prstGeom>
                    </p:spPr>
                  </p:pic>
                </p:oleObj>
              </mc:Fallback>
            </mc:AlternateContent>
          </a:graphicData>
        </a:graphic>
      </p:graphicFrame>
    </p:spTree>
    <p:extLst>
      <p:ext uri="{BB962C8B-B14F-4D97-AF65-F5344CB8AC3E}">
        <p14:creationId xmlns:p14="http://schemas.microsoft.com/office/powerpoint/2010/main" val="442573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Article 5/7 – Relationships between Moment and Loading (1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394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 Equilibrium (about Left Side, </a:t>
            </a:r>
            <a:r>
              <a:rPr lang="en-US" dirty="0" err="1"/>
              <a:t>CCW</a:t>
            </a:r>
            <a:r>
              <a:rPr lang="en-US" dirty="0"/>
              <a:t> +)</a:t>
            </a:r>
          </a:p>
          <a:p>
            <a:pPr marL="457200" lvl="1" indent="0">
              <a:buNone/>
            </a:pPr>
            <a:endParaRPr lang="en-US" i="1" dirty="0">
              <a:ea typeface="STIX Two Math" panose="02020603050405020304" pitchFamily="18" charset="0"/>
            </a:endParaRPr>
          </a:p>
          <a:p>
            <a:pPr lvl="1"/>
            <a:endParaRPr lang="en-US" dirty="0">
              <a:ea typeface="Cambria Math" panose="02040503050406030204" pitchFamily="18" charset="0"/>
            </a:endParaRPr>
          </a:p>
          <a:p>
            <a:endParaRPr lang="en-US" dirty="0">
              <a:ea typeface="Cambria Math" panose="02040503050406030204" pitchFamily="18" charset="0"/>
            </a:endParaRPr>
          </a:p>
          <a:p>
            <a:r>
              <a:rPr lang="en-US" dirty="0">
                <a:ea typeface="Cambria Math" panose="02040503050406030204" pitchFamily="18" charset="0"/>
              </a:rPr>
              <a:t>Result 4:  Indefinite integral of both sides.</a:t>
            </a:r>
          </a:p>
          <a:p>
            <a:pPr lvl="1"/>
            <a:endParaRPr lang="en-US" i="1" dirty="0">
              <a:ea typeface="STIX Two Math" panose="02020603050405020304" pitchFamily="18" charset="0"/>
            </a:endParaRPr>
          </a:p>
          <a:p>
            <a:pPr lvl="1"/>
            <a:endParaRPr lang="en-US" i="1" dirty="0">
              <a:ea typeface="STIX Two Math" panose="02020603050405020304" pitchFamily="18" charset="0"/>
            </a:endParaRPr>
          </a:p>
          <a:p>
            <a:pPr lvl="1" algn="just"/>
            <a:r>
              <a:rPr lang="en-US" sz="2200" dirty="0"/>
              <a:t>The expression for the internal bending moment in a region of the beam is found by integrating the equation for the internal shear force within that region of the beam and adding an appropriate constant. </a:t>
            </a:r>
            <a:endParaRPr lang="en-US" sz="2200" dirty="0">
              <a:ea typeface="Cambria Math" panose="02040503050406030204" pitchFamily="18" charset="0"/>
            </a:endParaRPr>
          </a:p>
          <a:p>
            <a:pPr lvl="1" algn="just"/>
            <a:r>
              <a:rPr lang="en-US" sz="2200" dirty="0">
                <a:ea typeface="Cambria Math" panose="02040503050406030204" pitchFamily="18" charset="0"/>
              </a:rPr>
              <a:t>The constant </a:t>
            </a:r>
            <a:r>
              <a:rPr lang="en-US" sz="2200" i="1" dirty="0" err="1">
                <a:ea typeface="Cambria Math" panose="02040503050406030204" pitchFamily="18" charset="0"/>
              </a:rPr>
              <a:t>C</a:t>
            </a:r>
            <a:r>
              <a:rPr lang="en-US" sz="2200" baseline="-25000" dirty="0" err="1">
                <a:ea typeface="Cambria Math" panose="02040503050406030204" pitchFamily="18" charset="0"/>
              </a:rPr>
              <a:t>2</a:t>
            </a:r>
            <a:r>
              <a:rPr lang="en-US" sz="2200" dirty="0">
                <a:ea typeface="Cambria Math" panose="02040503050406030204" pitchFamily="18" charset="0"/>
              </a:rPr>
              <a:t> is most often determined as the value of the bending moment at the beginning of the section of the beam where the distributed loading is defined.</a:t>
            </a:r>
          </a:p>
          <a:p>
            <a:pPr lvl="1" algn="just"/>
            <a:r>
              <a:rPr lang="en-US" sz="2200" dirty="0">
                <a:ea typeface="Cambria Math" panose="02040503050406030204" pitchFamily="18" charset="0"/>
              </a:rPr>
              <a:t>Note that the expression for </a:t>
            </a:r>
            <a:r>
              <a:rPr lang="en-US" sz="2200" i="1" dirty="0">
                <a:ea typeface="Cambria Math" panose="02040503050406030204" pitchFamily="18" charset="0"/>
              </a:rPr>
              <a:t>V</a:t>
            </a:r>
            <a:r>
              <a:rPr lang="en-US" sz="2200" dirty="0">
                <a:ea typeface="Cambria Math" panose="02040503050406030204" pitchFamily="18" charset="0"/>
              </a:rPr>
              <a:t> was determined from the first integral of the loading function, so the bending moment is the second integral of the loading function.</a:t>
            </a:r>
          </a:p>
        </p:txBody>
      </p:sp>
      <p:graphicFrame>
        <p:nvGraphicFramePr>
          <p:cNvPr id="8" name="Object 7"/>
          <p:cNvGraphicFramePr>
            <a:graphicFrameLocks noChangeAspect="1"/>
          </p:cNvGraphicFramePr>
          <p:nvPr>
            <p:extLst>
              <p:ext uri="{D42A27DB-BD31-4B8C-83A1-F6EECF244321}">
                <p14:modId xmlns:p14="http://schemas.microsoft.com/office/powerpoint/2010/main" val="3033303427"/>
              </p:ext>
            </p:extLst>
          </p:nvPr>
        </p:nvGraphicFramePr>
        <p:xfrm>
          <a:off x="1589795" y="3794471"/>
          <a:ext cx="4506205" cy="529046"/>
        </p:xfrm>
        <a:graphic>
          <a:graphicData uri="http://schemas.openxmlformats.org/presentationml/2006/ole">
            <mc:AlternateContent xmlns:mc="http://schemas.openxmlformats.org/markup-compatibility/2006">
              <mc:Choice xmlns:v="urn:schemas-microsoft-com:vml" Requires="v">
                <p:oleObj spid="_x0000_s5161" name="Equation" r:id="rId4" imgW="2374560" imgH="279360" progId="Equation.DSMT4">
                  <p:embed/>
                </p:oleObj>
              </mc:Choice>
              <mc:Fallback>
                <p:oleObj name="Equation" r:id="rId4" imgW="2374560" imgH="279360" progId="Equation.DSMT4">
                  <p:embed/>
                  <p:pic>
                    <p:nvPicPr>
                      <p:cNvPr id="8" name="Object 7"/>
                      <p:cNvPicPr/>
                      <p:nvPr/>
                    </p:nvPicPr>
                    <p:blipFill>
                      <a:blip r:embed="rId5"/>
                      <a:stretch>
                        <a:fillRect/>
                      </a:stretch>
                    </p:blipFill>
                    <p:spPr>
                      <a:xfrm>
                        <a:off x="1589795" y="3794471"/>
                        <a:ext cx="4506205" cy="52904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94001749"/>
              </p:ext>
            </p:extLst>
          </p:nvPr>
        </p:nvGraphicFramePr>
        <p:xfrm>
          <a:off x="1589795" y="1793868"/>
          <a:ext cx="5429251" cy="1162050"/>
        </p:xfrm>
        <a:graphic>
          <a:graphicData uri="http://schemas.openxmlformats.org/presentationml/2006/ole">
            <mc:AlternateContent xmlns:mc="http://schemas.openxmlformats.org/markup-compatibility/2006">
              <mc:Choice xmlns:v="urn:schemas-microsoft-com:vml" Requires="v">
                <p:oleObj spid="_x0000_s5162" name="Equation" r:id="rId6" imgW="2717640" imgH="583920" progId="Equation.DSMT4">
                  <p:embed/>
                </p:oleObj>
              </mc:Choice>
              <mc:Fallback>
                <p:oleObj name="Equation" r:id="rId6" imgW="2717640" imgH="583920" progId="Equation.DSMT4">
                  <p:embed/>
                  <p:pic>
                    <p:nvPicPr>
                      <p:cNvPr id="0" name=""/>
                      <p:cNvPicPr/>
                      <p:nvPr/>
                    </p:nvPicPr>
                    <p:blipFill>
                      <a:blip r:embed="rId7"/>
                      <a:stretch>
                        <a:fillRect/>
                      </a:stretch>
                    </p:blipFill>
                    <p:spPr>
                      <a:xfrm>
                        <a:off x="1589795" y="1793868"/>
                        <a:ext cx="5429251" cy="1162050"/>
                      </a:xfrm>
                      <a:prstGeom prst="rect">
                        <a:avLst/>
                      </a:prstGeom>
                    </p:spPr>
                  </p:pic>
                </p:oleObj>
              </mc:Fallback>
            </mc:AlternateContent>
          </a:graphicData>
        </a:graphic>
      </p:graphicFrame>
    </p:spTree>
    <p:extLst>
      <p:ext uri="{BB962C8B-B14F-4D97-AF65-F5344CB8AC3E}">
        <p14:creationId xmlns:p14="http://schemas.microsoft.com/office/powerpoint/2010/main" val="18641936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Relationships between Moment and Loading (2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28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 Equilibrium (about Left Side, </a:t>
            </a:r>
            <a:r>
              <a:rPr lang="en-US" dirty="0" err="1"/>
              <a:t>CCW</a:t>
            </a:r>
            <a:r>
              <a:rPr lang="en-US" dirty="0"/>
              <a:t> +)</a:t>
            </a:r>
          </a:p>
          <a:p>
            <a:pPr lvl="1"/>
            <a:endParaRPr lang="en-US" i="1" dirty="0">
              <a:ea typeface="Cambria Math" panose="02040503050406030204" pitchFamily="18" charset="0"/>
            </a:endParaRPr>
          </a:p>
          <a:p>
            <a:pPr lvl="1"/>
            <a:endParaRPr lang="en-US" i="1" dirty="0">
              <a:ea typeface="Cambria Math" panose="02040503050406030204" pitchFamily="18" charset="0"/>
            </a:endParaRPr>
          </a:p>
          <a:p>
            <a:r>
              <a:rPr lang="en-US" dirty="0">
                <a:ea typeface="Cambria Math" panose="02040503050406030204" pitchFamily="18" charset="0"/>
              </a:rPr>
              <a:t>Result 5:  Definite integral of both sides.</a:t>
            </a:r>
          </a:p>
          <a:p>
            <a:pPr lvl="1"/>
            <a:endParaRPr lang="en-US" i="1" dirty="0">
              <a:ea typeface="STIX Two Math" panose="02020603050405020304" pitchFamily="18" charset="0"/>
            </a:endParaRPr>
          </a:p>
          <a:p>
            <a:pPr lvl="1"/>
            <a:endParaRPr lang="en-US" dirty="0"/>
          </a:p>
          <a:p>
            <a:pPr lvl="1"/>
            <a:endParaRPr lang="en-US" dirty="0"/>
          </a:p>
          <a:p>
            <a:pPr lvl="1" algn="just"/>
            <a:r>
              <a:rPr lang="en-US" sz="2200" dirty="0"/>
              <a:t>The change in the value of the internal bending moment between two points on a beam is the area under the shear force diagram between those same two points.</a:t>
            </a:r>
          </a:p>
          <a:p>
            <a:pPr lvl="1" algn="just"/>
            <a:endParaRPr lang="en-US" sz="2200" dirty="0"/>
          </a:p>
          <a:p>
            <a:pPr lvl="1" algn="just"/>
            <a:r>
              <a:rPr lang="en-US" sz="2200" dirty="0"/>
              <a:t>Note that </a:t>
            </a:r>
            <a:r>
              <a:rPr lang="en-US" sz="2200" i="1" dirty="0" err="1"/>
              <a:t>M</a:t>
            </a:r>
            <a:r>
              <a:rPr lang="en-US" sz="2200" baseline="-25000" dirty="0" err="1"/>
              <a:t>1</a:t>
            </a:r>
            <a:r>
              <a:rPr lang="en-US" sz="2200" i="1" dirty="0"/>
              <a:t> </a:t>
            </a:r>
            <a:r>
              <a:rPr lang="en-US" sz="2200" dirty="0"/>
              <a:t>is the value of the bending moment at the coordinate </a:t>
            </a:r>
            <a:r>
              <a:rPr lang="en-US" sz="2200" i="1" dirty="0" err="1"/>
              <a:t>x</a:t>
            </a:r>
            <a:r>
              <a:rPr lang="en-US" sz="2200" baseline="-25000" dirty="0" err="1"/>
              <a:t>1</a:t>
            </a:r>
            <a:r>
              <a:rPr lang="en-US" sz="2200" dirty="0"/>
              <a:t>, and </a:t>
            </a:r>
            <a:r>
              <a:rPr lang="en-US" sz="2200" i="1" dirty="0" err="1"/>
              <a:t>M</a:t>
            </a:r>
            <a:r>
              <a:rPr lang="en-US" sz="2200" baseline="-25000" dirty="0" err="1"/>
              <a:t>2</a:t>
            </a:r>
            <a:r>
              <a:rPr lang="en-US" sz="2200" dirty="0"/>
              <a:t> is the value of the bending moment at the coordinate </a:t>
            </a:r>
            <a:r>
              <a:rPr lang="en-US" sz="2200" i="1" dirty="0" err="1"/>
              <a:t>x</a:t>
            </a:r>
            <a:r>
              <a:rPr lang="en-US" sz="2200" baseline="-25000" dirty="0" err="1"/>
              <a:t>2</a:t>
            </a:r>
            <a:r>
              <a:rPr lang="en-US" sz="2200" dirty="0"/>
              <a:t>.</a:t>
            </a:r>
          </a:p>
          <a:p>
            <a:pPr lvl="1" algn="just"/>
            <a:endParaRPr lang="en-US" i="1" dirty="0">
              <a:ea typeface="Cambria Math" panose="020405030504060302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328419810"/>
              </p:ext>
            </p:extLst>
          </p:nvPr>
        </p:nvGraphicFramePr>
        <p:xfrm>
          <a:off x="1555750" y="2023403"/>
          <a:ext cx="1445431" cy="355018"/>
        </p:xfrm>
        <a:graphic>
          <a:graphicData uri="http://schemas.openxmlformats.org/presentationml/2006/ole">
            <mc:AlternateContent xmlns:mc="http://schemas.openxmlformats.org/markup-compatibility/2006">
              <mc:Choice xmlns:v="urn:schemas-microsoft-com:vml" Requires="v">
                <p:oleObj spid="_x0000_s6184" name="Equation" r:id="rId4" imgW="723600" imgH="177480" progId="Equation.DSMT4">
                  <p:embed/>
                </p:oleObj>
              </mc:Choice>
              <mc:Fallback>
                <p:oleObj name="Equation" r:id="rId4" imgW="723600" imgH="177480" progId="Equation.DSMT4">
                  <p:embed/>
                  <p:pic>
                    <p:nvPicPr>
                      <p:cNvPr id="6" name="Object 5"/>
                      <p:cNvPicPr/>
                      <p:nvPr/>
                    </p:nvPicPr>
                    <p:blipFill>
                      <a:blip r:embed="rId5"/>
                      <a:stretch>
                        <a:fillRect/>
                      </a:stretch>
                    </p:blipFill>
                    <p:spPr>
                      <a:xfrm>
                        <a:off x="1555750" y="2023403"/>
                        <a:ext cx="1445431" cy="355018"/>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69922361"/>
              </p:ext>
            </p:extLst>
          </p:nvPr>
        </p:nvGraphicFramePr>
        <p:xfrm>
          <a:off x="1579563" y="3230563"/>
          <a:ext cx="5735637" cy="936625"/>
        </p:xfrm>
        <a:graphic>
          <a:graphicData uri="http://schemas.openxmlformats.org/presentationml/2006/ole">
            <mc:AlternateContent xmlns:mc="http://schemas.openxmlformats.org/markup-compatibility/2006">
              <mc:Choice xmlns:v="urn:schemas-microsoft-com:vml" Requires="v">
                <p:oleObj spid="_x0000_s6185" name="Equation" r:id="rId6" imgW="3022560" imgH="495000" progId="Equation.DSMT4">
                  <p:embed/>
                </p:oleObj>
              </mc:Choice>
              <mc:Fallback>
                <p:oleObj name="Equation" r:id="rId6" imgW="3022560" imgH="495000" progId="Equation.DSMT4">
                  <p:embed/>
                  <p:pic>
                    <p:nvPicPr>
                      <p:cNvPr id="8" name="Object 7"/>
                      <p:cNvPicPr/>
                      <p:nvPr/>
                    </p:nvPicPr>
                    <p:blipFill>
                      <a:blip r:embed="rId7"/>
                      <a:stretch>
                        <a:fillRect/>
                      </a:stretch>
                    </p:blipFill>
                    <p:spPr>
                      <a:xfrm>
                        <a:off x="1579563" y="3230563"/>
                        <a:ext cx="5735637" cy="936625"/>
                      </a:xfrm>
                      <a:prstGeom prst="rect">
                        <a:avLst/>
                      </a:prstGeom>
                    </p:spPr>
                  </p:pic>
                </p:oleObj>
              </mc:Fallback>
            </mc:AlternateContent>
          </a:graphicData>
        </a:graphic>
      </p:graphicFrame>
    </p:spTree>
    <p:extLst>
      <p:ext uri="{BB962C8B-B14F-4D97-AF65-F5344CB8AC3E}">
        <p14:creationId xmlns:p14="http://schemas.microsoft.com/office/powerpoint/2010/main" val="2736719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Relationships between Moment and Loading (3 of 3)</a:t>
            </a:r>
          </a:p>
        </p:txBody>
      </p:sp>
      <p:pic>
        <p:nvPicPr>
          <p:cNvPr id="4" name="Content Placeholder 3"/>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25000" y="1361588"/>
            <a:ext cx="1828800" cy="2033666"/>
          </a:xfrm>
        </p:spPr>
      </p:pic>
      <p:sp>
        <p:nvSpPr>
          <p:cNvPr id="5" name="Content Placeholder 2"/>
          <p:cNvSpPr txBox="1">
            <a:spLocks/>
          </p:cNvSpPr>
          <p:nvPr/>
        </p:nvSpPr>
        <p:spPr>
          <a:xfrm>
            <a:off x="838200" y="1361588"/>
            <a:ext cx="10515600" cy="54964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287887"/>
              </a:buClr>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Clr>
                <a:srgbClr val="287887"/>
              </a:buClr>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287887"/>
              </a:buClr>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Moment Equilibrium (about Left Side, </a:t>
            </a:r>
            <a:r>
              <a:rPr lang="en-US" dirty="0" err="1"/>
              <a:t>CCW</a:t>
            </a:r>
            <a:r>
              <a:rPr lang="en-US" dirty="0"/>
              <a:t> +)</a:t>
            </a:r>
          </a:p>
          <a:p>
            <a:pPr lvl="1"/>
            <a:endParaRPr lang="en-US" i="1" dirty="0">
              <a:ea typeface="Cambria Math" panose="02040503050406030204" pitchFamily="18" charset="0"/>
            </a:endParaRPr>
          </a:p>
          <a:p>
            <a:pPr lvl="1"/>
            <a:endParaRPr lang="en-US" i="1" dirty="0">
              <a:ea typeface="Cambria Math" panose="02040503050406030204" pitchFamily="18" charset="0"/>
            </a:endParaRPr>
          </a:p>
          <a:p>
            <a:r>
              <a:rPr lang="en-US" dirty="0">
                <a:ea typeface="Cambria Math" panose="02040503050406030204" pitchFamily="18" charset="0"/>
              </a:rPr>
              <a:t>Result 6:  Divide both sides by </a:t>
            </a:r>
            <a:r>
              <a:rPr lang="en-US" i="1" dirty="0">
                <a:ea typeface="Cambria Math" panose="02040503050406030204" pitchFamily="18" charset="0"/>
              </a:rPr>
              <a:t>dx</a:t>
            </a:r>
            <a:r>
              <a:rPr lang="en-US" dirty="0">
                <a:ea typeface="Cambria Math" panose="02040503050406030204" pitchFamily="18" charset="0"/>
              </a:rPr>
              <a:t>.</a:t>
            </a:r>
          </a:p>
          <a:p>
            <a:pPr lvl="1"/>
            <a:endParaRPr lang="en-US" i="1" dirty="0">
              <a:ea typeface="STIX Two Math" panose="02020603050405020304" pitchFamily="18" charset="0"/>
            </a:endParaRPr>
          </a:p>
          <a:p>
            <a:pPr lvl="1"/>
            <a:endParaRPr lang="en-US" dirty="0"/>
          </a:p>
          <a:p>
            <a:pPr lvl="1"/>
            <a:endParaRPr lang="en-US" dirty="0"/>
          </a:p>
          <a:p>
            <a:pPr lvl="1" algn="just"/>
            <a:r>
              <a:rPr lang="en-US" sz="2200" dirty="0"/>
              <a:t>The slope of the internal bending moment diagram at any location on a beam is equal to the value of the internal shear force at that point.  </a:t>
            </a:r>
          </a:p>
          <a:p>
            <a:pPr lvl="2" algn="just"/>
            <a:endParaRPr lang="en-US" sz="1800" dirty="0"/>
          </a:p>
          <a:p>
            <a:pPr lvl="1" algn="just"/>
            <a:r>
              <a:rPr lang="en-US" sz="2200" dirty="0"/>
              <a:t>If there is no shear force at a location in the beam, then the slope is zero at that location meaning the bending moment is temporarily constant.</a:t>
            </a:r>
          </a:p>
          <a:p>
            <a:pPr lvl="2" algn="just"/>
            <a:endParaRPr lang="en-US" sz="1800" i="1" dirty="0">
              <a:ea typeface="Cambria Math" panose="02040503050406030204" pitchFamily="18" charset="0"/>
            </a:endParaRPr>
          </a:p>
          <a:p>
            <a:pPr lvl="1" algn="just"/>
            <a:r>
              <a:rPr lang="en-US" sz="2200" dirty="0">
                <a:ea typeface="Cambria Math" panose="02040503050406030204" pitchFamily="18" charset="0"/>
              </a:rPr>
              <a:t>When </a:t>
            </a:r>
            <a:r>
              <a:rPr lang="en-US" sz="2200" i="1" dirty="0">
                <a:ea typeface="Cambria Math" panose="02040503050406030204" pitchFamily="18" charset="0"/>
              </a:rPr>
              <a:t>V</a:t>
            </a:r>
            <a:r>
              <a:rPr lang="en-US" sz="2200" dirty="0">
                <a:ea typeface="Cambria Math" panose="02040503050406030204" pitchFamily="18" charset="0"/>
              </a:rPr>
              <a:t> passes through zero and is continuous function of </a:t>
            </a:r>
            <a:r>
              <a:rPr lang="en-US" sz="2200" i="1" dirty="0">
                <a:ea typeface="Cambria Math" panose="02040503050406030204" pitchFamily="18" charset="0"/>
              </a:rPr>
              <a:t>x</a:t>
            </a:r>
            <a:r>
              <a:rPr lang="en-US" sz="2200" dirty="0">
                <a:ea typeface="Cambria Math" panose="02040503050406030204" pitchFamily="18" charset="0"/>
              </a:rPr>
              <a:t> with </a:t>
            </a:r>
            <a:r>
              <a:rPr lang="en-US" sz="2200" i="1" dirty="0" err="1">
                <a:ea typeface="Cambria Math" panose="02040503050406030204" pitchFamily="18" charset="0"/>
              </a:rPr>
              <a:t>dV</a:t>
            </a:r>
            <a:r>
              <a:rPr lang="en-US" sz="2200" dirty="0">
                <a:ea typeface="Cambria Math" panose="02040503050406030204" pitchFamily="18" charset="0"/>
              </a:rPr>
              <a:t>/</a:t>
            </a:r>
            <a:r>
              <a:rPr lang="en-US" sz="2200" i="1" dirty="0">
                <a:ea typeface="Cambria Math" panose="02040503050406030204" pitchFamily="18" charset="0"/>
              </a:rPr>
              <a:t>dx</a:t>
            </a:r>
            <a:r>
              <a:rPr lang="en-US" sz="2200" dirty="0">
                <a:ea typeface="Cambria Math" panose="02040503050406030204" pitchFamily="18" charset="0"/>
              </a:rPr>
              <a:t> </a:t>
            </a:r>
            <a:r>
              <a:rPr lang="en-US" sz="2200" dirty="0">
                <a:latin typeface="Cambria Math" panose="02040503050406030204" pitchFamily="18" charset="0"/>
                <a:ea typeface="Cambria Math" panose="02040503050406030204" pitchFamily="18" charset="0"/>
              </a:rPr>
              <a:t>≠ </a:t>
            </a:r>
            <a:r>
              <a:rPr lang="en-US" sz="2200" dirty="0">
                <a:ea typeface="Cambria Math" panose="02040503050406030204" pitchFamily="18" charset="0"/>
              </a:rPr>
              <a:t>0, the bending moment </a:t>
            </a:r>
            <a:r>
              <a:rPr lang="en-US" sz="2200" i="1" dirty="0">
                <a:ea typeface="Cambria Math" panose="02040503050406030204" pitchFamily="18" charset="0"/>
              </a:rPr>
              <a:t>M</a:t>
            </a:r>
            <a:r>
              <a:rPr lang="en-US" sz="2200" dirty="0">
                <a:ea typeface="Cambria Math" panose="02040503050406030204" pitchFamily="18" charset="0"/>
              </a:rPr>
              <a:t> will be a maximum or a minimum.  Critical values of </a:t>
            </a:r>
            <a:r>
              <a:rPr lang="en-US" sz="2200" i="1" dirty="0">
                <a:ea typeface="Cambria Math" panose="02040503050406030204" pitchFamily="18" charset="0"/>
              </a:rPr>
              <a:t>M</a:t>
            </a:r>
            <a:r>
              <a:rPr lang="en-US" sz="2200" dirty="0">
                <a:ea typeface="Cambria Math" panose="02040503050406030204" pitchFamily="18" charset="0"/>
              </a:rPr>
              <a:t> also occur when </a:t>
            </a:r>
            <a:r>
              <a:rPr lang="en-US" sz="2200" i="1" dirty="0">
                <a:ea typeface="Cambria Math" panose="02040503050406030204" pitchFamily="18" charset="0"/>
              </a:rPr>
              <a:t>V</a:t>
            </a:r>
            <a:r>
              <a:rPr lang="en-US" sz="2200" dirty="0">
                <a:ea typeface="Cambria Math" panose="02040503050406030204" pitchFamily="18" charset="0"/>
              </a:rPr>
              <a:t> crosses the zero axis discontinuously  which occurs at a concentrated load.</a:t>
            </a:r>
          </a:p>
        </p:txBody>
      </p:sp>
      <p:graphicFrame>
        <p:nvGraphicFramePr>
          <p:cNvPr id="8" name="Object 7"/>
          <p:cNvGraphicFramePr>
            <a:graphicFrameLocks noChangeAspect="1"/>
          </p:cNvGraphicFramePr>
          <p:nvPr>
            <p:extLst>
              <p:ext uri="{D42A27DB-BD31-4B8C-83A1-F6EECF244321}">
                <p14:modId xmlns:p14="http://schemas.microsoft.com/office/powerpoint/2010/main" val="3022889739"/>
              </p:ext>
            </p:extLst>
          </p:nvPr>
        </p:nvGraphicFramePr>
        <p:xfrm>
          <a:off x="1555750" y="3090863"/>
          <a:ext cx="1069975" cy="754062"/>
        </p:xfrm>
        <a:graphic>
          <a:graphicData uri="http://schemas.openxmlformats.org/presentationml/2006/ole">
            <mc:AlternateContent xmlns:mc="http://schemas.openxmlformats.org/markup-compatibility/2006">
              <mc:Choice xmlns:v="urn:schemas-microsoft-com:vml" Requires="v">
                <p:oleObj spid="_x0000_s7206" name="Equation" r:id="rId4" imgW="558720" imgH="393480" progId="Equation.DSMT4">
                  <p:embed/>
                </p:oleObj>
              </mc:Choice>
              <mc:Fallback>
                <p:oleObj name="Equation" r:id="rId4" imgW="558720" imgH="393480" progId="Equation.DSMT4">
                  <p:embed/>
                  <p:pic>
                    <p:nvPicPr>
                      <p:cNvPr id="8" name="Object 7"/>
                      <p:cNvPicPr/>
                      <p:nvPr/>
                    </p:nvPicPr>
                    <p:blipFill>
                      <a:blip r:embed="rId5"/>
                      <a:stretch>
                        <a:fillRect/>
                      </a:stretch>
                    </p:blipFill>
                    <p:spPr>
                      <a:xfrm>
                        <a:off x="1555750" y="3090863"/>
                        <a:ext cx="1069975" cy="75406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3806643"/>
              </p:ext>
            </p:extLst>
          </p:nvPr>
        </p:nvGraphicFramePr>
        <p:xfrm>
          <a:off x="1555750" y="2023403"/>
          <a:ext cx="1445431" cy="355018"/>
        </p:xfrm>
        <a:graphic>
          <a:graphicData uri="http://schemas.openxmlformats.org/presentationml/2006/ole">
            <mc:AlternateContent xmlns:mc="http://schemas.openxmlformats.org/markup-compatibility/2006">
              <mc:Choice xmlns:v="urn:schemas-microsoft-com:vml" Requires="v">
                <p:oleObj spid="_x0000_s7207" name="Equation" r:id="rId6" imgW="723600" imgH="177480" progId="Equation.DSMT4">
                  <p:embed/>
                </p:oleObj>
              </mc:Choice>
              <mc:Fallback>
                <p:oleObj name="Equation" r:id="rId6" imgW="723600" imgH="177480" progId="Equation.DSMT4">
                  <p:embed/>
                  <p:pic>
                    <p:nvPicPr>
                      <p:cNvPr id="6" name="Object 5"/>
                      <p:cNvPicPr/>
                      <p:nvPr/>
                    </p:nvPicPr>
                    <p:blipFill>
                      <a:blip r:embed="rId7"/>
                      <a:stretch>
                        <a:fillRect/>
                      </a:stretch>
                    </p:blipFill>
                    <p:spPr>
                      <a:xfrm>
                        <a:off x="1555750" y="2023403"/>
                        <a:ext cx="1445431" cy="355018"/>
                      </a:xfrm>
                      <a:prstGeom prst="rect">
                        <a:avLst/>
                      </a:prstGeom>
                    </p:spPr>
                  </p:pic>
                </p:oleObj>
              </mc:Fallback>
            </mc:AlternateContent>
          </a:graphicData>
        </a:graphic>
      </p:graphicFrame>
    </p:spTree>
    <p:extLst>
      <p:ext uri="{BB962C8B-B14F-4D97-AF65-F5344CB8AC3E}">
        <p14:creationId xmlns:p14="http://schemas.microsoft.com/office/powerpoint/2010/main" val="32305514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Effect of a Concentrated Force (1 of 2)</a:t>
            </a:r>
          </a:p>
        </p:txBody>
      </p:sp>
      <p:sp>
        <p:nvSpPr>
          <p:cNvPr id="9" name="Content Placeholder 2"/>
          <p:cNvSpPr>
            <a:spLocks noGrp="1"/>
          </p:cNvSpPr>
          <p:nvPr>
            <p:ph idx="1"/>
          </p:nvPr>
        </p:nvSpPr>
        <p:spPr>
          <a:xfrm>
            <a:off x="838200" y="1361588"/>
            <a:ext cx="10515600" cy="5288594"/>
          </a:xfrm>
        </p:spPr>
        <p:txBody>
          <a:bodyPr/>
          <a:lstStyle/>
          <a:p>
            <a:r>
              <a:rPr lang="en-US" dirty="0"/>
              <a:t>Situation of Interest</a:t>
            </a:r>
          </a:p>
          <a:p>
            <a:endParaRPr lang="en-US" dirty="0"/>
          </a:p>
          <a:p>
            <a:r>
              <a:rPr lang="en-US" dirty="0"/>
              <a:t>Vertical Equilibrium (positive up)</a:t>
            </a:r>
          </a:p>
          <a:p>
            <a:endParaRPr lang="en-US" dirty="0"/>
          </a:p>
          <a:p>
            <a:endParaRPr lang="en-US" dirty="0"/>
          </a:p>
          <a:p>
            <a:r>
              <a:rPr lang="en-US" dirty="0"/>
              <a:t>Result 7</a:t>
            </a:r>
          </a:p>
          <a:p>
            <a:pPr lvl="1"/>
            <a:r>
              <a:rPr lang="en-US" sz="2200" dirty="0"/>
              <a:t>An externally applied, concentrated force creates a change in the internal shear force that is consistent with both the magnitude and direction of the concentrated force.  </a:t>
            </a:r>
          </a:p>
          <a:p>
            <a:pPr lvl="1"/>
            <a:endParaRPr lang="en-US" sz="2200" dirty="0"/>
          </a:p>
          <a:p>
            <a:pPr lvl="1"/>
            <a:r>
              <a:rPr lang="en-US" sz="2200" dirty="0"/>
              <a:t>A downward force creates an instantaneous </a:t>
            </a:r>
            <a:r>
              <a:rPr lang="en-US" sz="2200" i="1" dirty="0"/>
              <a:t>drop</a:t>
            </a:r>
            <a:r>
              <a:rPr lang="en-US" sz="2200" dirty="0"/>
              <a:t> in the internal shear force and an upward force creates an instantaneous </a:t>
            </a:r>
            <a:r>
              <a:rPr lang="en-US" sz="2200" i="1" dirty="0"/>
              <a:t>rise </a:t>
            </a:r>
            <a:r>
              <a:rPr lang="en-US" sz="2200" dirty="0"/>
              <a:t>in the internal shear force.  The drop or rise is equal to the magnitude of the concentrated force. </a:t>
            </a:r>
          </a:p>
        </p:txBody>
      </p:sp>
      <p:pic>
        <p:nvPicPr>
          <p:cNvPr id="6" name="Picture 5"/>
          <p:cNvPicPr>
            <a:picLocks noChangeAspect="1"/>
          </p:cNvPicPr>
          <p:nvPr/>
        </p:nvPicPr>
        <p:blipFill rotWithShape="1">
          <a:blip r:embed="rId3">
            <a:clrChange>
              <a:clrFrom>
                <a:srgbClr val="FFFFFF"/>
              </a:clrFrom>
              <a:clrTo>
                <a:srgbClr val="FFFFFF">
                  <a:alpha val="0"/>
                </a:srgbClr>
              </a:clrTo>
            </a:clrChange>
          </a:blip>
          <a:srcRect b="564"/>
          <a:stretch/>
        </p:blipFill>
        <p:spPr>
          <a:xfrm>
            <a:off x="7654997" y="1264041"/>
            <a:ext cx="4114800" cy="222687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88620332"/>
              </p:ext>
            </p:extLst>
          </p:nvPr>
        </p:nvGraphicFramePr>
        <p:xfrm>
          <a:off x="1444625" y="3009900"/>
          <a:ext cx="4386263" cy="481013"/>
        </p:xfrm>
        <a:graphic>
          <a:graphicData uri="http://schemas.openxmlformats.org/presentationml/2006/ole">
            <mc:AlternateContent xmlns:mc="http://schemas.openxmlformats.org/markup-compatibility/2006">
              <mc:Choice xmlns:v="urn:schemas-microsoft-com:vml" Requires="v">
                <p:oleObj spid="_x0000_s8210" name="Equation" r:id="rId4" imgW="2311200" imgH="253800" progId="Equation.DSMT4">
                  <p:embed/>
                </p:oleObj>
              </mc:Choice>
              <mc:Fallback>
                <p:oleObj name="Equation" r:id="rId4" imgW="2311200" imgH="253800" progId="Equation.DSMT4">
                  <p:embed/>
                  <p:pic>
                    <p:nvPicPr>
                      <p:cNvPr id="9" name="Object 8"/>
                      <p:cNvPicPr/>
                      <p:nvPr/>
                    </p:nvPicPr>
                    <p:blipFill>
                      <a:blip r:embed="rId5"/>
                      <a:stretch>
                        <a:fillRect/>
                      </a:stretch>
                    </p:blipFill>
                    <p:spPr>
                      <a:xfrm>
                        <a:off x="1444625" y="3009900"/>
                        <a:ext cx="4386263" cy="481013"/>
                      </a:xfrm>
                      <a:prstGeom prst="rect">
                        <a:avLst/>
                      </a:prstGeom>
                    </p:spPr>
                  </p:pic>
                </p:oleObj>
              </mc:Fallback>
            </mc:AlternateContent>
          </a:graphicData>
        </a:graphic>
      </p:graphicFrame>
    </p:spTree>
    <p:extLst>
      <p:ext uri="{BB962C8B-B14F-4D97-AF65-F5344CB8AC3E}">
        <p14:creationId xmlns:p14="http://schemas.microsoft.com/office/powerpoint/2010/main" val="52146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Effect of a Concentrated Force (2 of 2)</a:t>
            </a:r>
          </a:p>
        </p:txBody>
      </p:sp>
      <p:sp>
        <p:nvSpPr>
          <p:cNvPr id="9" name="Content Placeholder 2"/>
          <p:cNvSpPr>
            <a:spLocks noGrp="1"/>
          </p:cNvSpPr>
          <p:nvPr>
            <p:ph idx="1"/>
          </p:nvPr>
        </p:nvSpPr>
        <p:spPr>
          <a:xfrm>
            <a:off x="838200" y="1361588"/>
            <a:ext cx="10515600" cy="5288594"/>
          </a:xfrm>
        </p:spPr>
        <p:txBody>
          <a:bodyPr/>
          <a:lstStyle/>
          <a:p>
            <a:r>
              <a:rPr lang="en-US" dirty="0"/>
              <a:t>Moment Equilibrium (at </a:t>
            </a:r>
            <a:r>
              <a:rPr lang="en-US" i="1" dirty="0"/>
              <a:t>B</a:t>
            </a:r>
            <a:r>
              <a:rPr lang="en-US" dirty="0"/>
              <a:t>, </a:t>
            </a:r>
            <a:r>
              <a:rPr lang="en-US" dirty="0" err="1"/>
              <a:t>CCW</a:t>
            </a:r>
            <a:r>
              <a:rPr lang="en-US" dirty="0"/>
              <a:t>+, </a:t>
            </a:r>
            <a:r>
              <a:rPr lang="en-US" i="1" dirty="0" err="1"/>
              <a:t>dx</a:t>
            </a:r>
            <a:r>
              <a:rPr lang="en-US" dirty="0" err="1">
                <a:latin typeface="Cambria Math" panose="02040503050406030204" pitchFamily="18" charset="0"/>
                <a:ea typeface="Cambria Math" panose="02040503050406030204" pitchFamily="18" charset="0"/>
              </a:rPr>
              <a:t>→</a:t>
            </a:r>
            <a:r>
              <a:rPr lang="en-US" dirty="0" err="1">
                <a:ea typeface="Cambria Math" panose="02040503050406030204" pitchFamily="18" charset="0"/>
              </a:rPr>
              <a:t>0</a:t>
            </a:r>
            <a:r>
              <a:rPr lang="en-US" dirty="0"/>
              <a:t>)</a:t>
            </a:r>
          </a:p>
          <a:p>
            <a:endParaRPr lang="en-US" dirty="0"/>
          </a:p>
          <a:p>
            <a:endParaRPr lang="en-US" dirty="0"/>
          </a:p>
          <a:p>
            <a:pPr lvl="1"/>
            <a:endParaRPr lang="en-US" i="1" dirty="0"/>
          </a:p>
          <a:p>
            <a:pPr lvl="1"/>
            <a:endParaRPr lang="en-US" i="1" dirty="0"/>
          </a:p>
          <a:p>
            <a:r>
              <a:rPr lang="en-US" dirty="0"/>
              <a:t>Result 8</a:t>
            </a:r>
          </a:p>
          <a:p>
            <a:pPr lvl="1"/>
            <a:r>
              <a:rPr lang="en-US" sz="2200" dirty="0"/>
              <a:t>An externally applied, concentrated force has no effect on the value of the internal bending moment at the point of application.  </a:t>
            </a:r>
          </a:p>
          <a:p>
            <a:pPr lvl="1"/>
            <a:endParaRPr lang="en-US" sz="2200" dirty="0"/>
          </a:p>
          <a:p>
            <a:pPr lvl="1"/>
            <a:r>
              <a:rPr lang="en-US" sz="2200" dirty="0"/>
              <a:t>An externally applied, concentrated force will create a sudden change in the slope of the bending-moment diagram at the point of application.</a:t>
            </a:r>
          </a:p>
        </p:txBody>
      </p:sp>
      <p:graphicFrame>
        <p:nvGraphicFramePr>
          <p:cNvPr id="10" name="Object 9"/>
          <p:cNvGraphicFramePr>
            <a:graphicFrameLocks noChangeAspect="1"/>
          </p:cNvGraphicFramePr>
          <p:nvPr>
            <p:extLst>
              <p:ext uri="{D42A27DB-BD31-4B8C-83A1-F6EECF244321}">
                <p14:modId xmlns:p14="http://schemas.microsoft.com/office/powerpoint/2010/main" val="529495127"/>
              </p:ext>
            </p:extLst>
          </p:nvPr>
        </p:nvGraphicFramePr>
        <p:xfrm>
          <a:off x="993775" y="1982788"/>
          <a:ext cx="6483350" cy="746125"/>
        </p:xfrm>
        <a:graphic>
          <a:graphicData uri="http://schemas.openxmlformats.org/presentationml/2006/ole">
            <mc:AlternateContent xmlns:mc="http://schemas.openxmlformats.org/markup-compatibility/2006">
              <mc:Choice xmlns:v="urn:schemas-microsoft-com:vml" Requires="v">
                <p:oleObj spid="_x0000_s9234" name="Equation" r:id="rId3" imgW="3416040" imgH="393480" progId="Equation.DSMT4">
                  <p:embed/>
                </p:oleObj>
              </mc:Choice>
              <mc:Fallback>
                <p:oleObj name="Equation" r:id="rId3" imgW="3416040" imgH="393480" progId="Equation.DSMT4">
                  <p:embed/>
                  <p:pic>
                    <p:nvPicPr>
                      <p:cNvPr id="10" name="Object 9"/>
                      <p:cNvPicPr/>
                      <p:nvPr/>
                    </p:nvPicPr>
                    <p:blipFill>
                      <a:blip r:embed="rId4"/>
                      <a:stretch>
                        <a:fillRect/>
                      </a:stretch>
                    </p:blipFill>
                    <p:spPr>
                      <a:xfrm>
                        <a:off x="993775" y="1982788"/>
                        <a:ext cx="6483350" cy="746125"/>
                      </a:xfrm>
                      <a:prstGeom prst="rect">
                        <a:avLst/>
                      </a:prstGeom>
                    </p:spPr>
                  </p:pic>
                </p:oleObj>
              </mc:Fallback>
            </mc:AlternateContent>
          </a:graphicData>
        </a:graphic>
      </p:graphicFrame>
      <p:pic>
        <p:nvPicPr>
          <p:cNvPr id="7" name="Picture 6"/>
          <p:cNvPicPr>
            <a:picLocks noChangeAspect="1"/>
          </p:cNvPicPr>
          <p:nvPr/>
        </p:nvPicPr>
        <p:blipFill rotWithShape="1">
          <a:blip r:embed="rId5">
            <a:clrChange>
              <a:clrFrom>
                <a:srgbClr val="FFFFFF"/>
              </a:clrFrom>
              <a:clrTo>
                <a:srgbClr val="FFFFFF">
                  <a:alpha val="0"/>
                </a:srgbClr>
              </a:clrTo>
            </a:clrChange>
          </a:blip>
          <a:srcRect b="564"/>
          <a:stretch/>
        </p:blipFill>
        <p:spPr>
          <a:xfrm>
            <a:off x="7654997" y="1264041"/>
            <a:ext cx="4114800" cy="2226872"/>
          </a:xfrm>
          <a:prstGeom prst="rect">
            <a:avLst/>
          </a:prstGeom>
        </p:spPr>
      </p:pic>
    </p:spTree>
    <p:extLst>
      <p:ext uri="{BB962C8B-B14F-4D97-AF65-F5344CB8AC3E}">
        <p14:creationId xmlns:p14="http://schemas.microsoft.com/office/powerpoint/2010/main" val="2545369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 Determining the Center of Gravity (2 of 3)</a:t>
            </a:r>
          </a:p>
        </p:txBody>
      </p:sp>
      <p:sp>
        <p:nvSpPr>
          <p:cNvPr id="3" name="Content Placeholder 2"/>
          <p:cNvSpPr>
            <a:spLocks noGrp="1"/>
          </p:cNvSpPr>
          <p:nvPr>
            <p:ph idx="1"/>
          </p:nvPr>
        </p:nvSpPr>
        <p:spPr/>
        <p:txBody>
          <a:bodyPr/>
          <a:lstStyle/>
          <a:p>
            <a:r>
              <a:rPr lang="en-US" dirty="0"/>
              <a:t>Substitute </a:t>
            </a:r>
            <a:r>
              <a:rPr lang="en-US" i="1" dirty="0"/>
              <a:t>W</a:t>
            </a:r>
            <a:r>
              <a:rPr lang="en-US" dirty="0"/>
              <a:t> = </a:t>
            </a:r>
            <a:r>
              <a:rPr lang="en-US" i="1" dirty="0"/>
              <a:t>mg</a:t>
            </a:r>
            <a:r>
              <a:rPr lang="en-US" dirty="0"/>
              <a:t> and </a:t>
            </a:r>
            <a:r>
              <a:rPr lang="en-US" i="1" dirty="0" err="1"/>
              <a:t>dW</a:t>
            </a:r>
            <a:r>
              <a:rPr lang="en-US" dirty="0"/>
              <a:t> = </a:t>
            </a:r>
            <a:r>
              <a:rPr lang="en-US" i="1" dirty="0"/>
              <a:t>g </a:t>
            </a:r>
            <a:r>
              <a:rPr lang="en-US" i="1" dirty="0" err="1"/>
              <a:t>dm</a:t>
            </a:r>
            <a:r>
              <a:rPr lang="en-US" i="1" dirty="0"/>
              <a:t>…</a:t>
            </a:r>
            <a:endParaRPr lang="en-US" dirty="0"/>
          </a:p>
          <a:p>
            <a:endParaRPr lang="en-US" dirty="0"/>
          </a:p>
          <a:p>
            <a:endParaRPr lang="en-US" dirty="0"/>
          </a:p>
          <a:p>
            <a:endParaRPr lang="en-US" dirty="0"/>
          </a:p>
          <a:p>
            <a:endParaRPr lang="en-US" dirty="0"/>
          </a:p>
          <a:p>
            <a:r>
              <a:rPr lang="en-US" dirty="0"/>
              <a:t>Substitute </a:t>
            </a:r>
            <a:r>
              <a:rPr lang="el-GR" i="1" dirty="0"/>
              <a:t>ρ</a:t>
            </a:r>
            <a:r>
              <a:rPr lang="en-US" i="1" dirty="0"/>
              <a:t> = mV </a:t>
            </a:r>
            <a:r>
              <a:rPr lang="en-US" dirty="0"/>
              <a:t>and  </a:t>
            </a:r>
            <a:r>
              <a:rPr lang="en-US" i="1" dirty="0" err="1"/>
              <a:t>dm</a:t>
            </a:r>
            <a:r>
              <a:rPr lang="en-US" dirty="0"/>
              <a:t> = </a:t>
            </a:r>
            <a:r>
              <a:rPr lang="el-GR" i="1" dirty="0"/>
              <a:t>ρ</a:t>
            </a:r>
            <a:r>
              <a:rPr lang="en-US" i="1" dirty="0"/>
              <a:t> </a:t>
            </a:r>
            <a:r>
              <a:rPr lang="en-US" i="1" dirty="0" err="1"/>
              <a:t>dV</a:t>
            </a:r>
            <a:r>
              <a:rPr lang="en-US" dirty="0"/>
              <a:t>, with </a:t>
            </a:r>
            <a:r>
              <a:rPr lang="el-GR" i="1" dirty="0"/>
              <a:t>ρ</a:t>
            </a:r>
            <a:r>
              <a:rPr lang="en-US" dirty="0"/>
              <a:t> variable…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9200" y="1361588"/>
            <a:ext cx="2514600" cy="31493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209" y="1910927"/>
            <a:ext cx="4572000" cy="1034895"/>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9209" y="4530056"/>
            <a:ext cx="4572000" cy="1061790"/>
          </a:xfrm>
          <a:prstGeom prst="rect">
            <a:avLst/>
          </a:prstGeom>
        </p:spPr>
      </p:pic>
    </p:spTree>
    <p:extLst>
      <p:ext uri="{BB962C8B-B14F-4D97-AF65-F5344CB8AC3E}">
        <p14:creationId xmlns:p14="http://schemas.microsoft.com/office/powerpoint/2010/main" val="17993321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Effect of a Concentrated Moment (1 of 2)</a:t>
            </a:r>
          </a:p>
        </p:txBody>
      </p:sp>
      <p:sp>
        <p:nvSpPr>
          <p:cNvPr id="9" name="Content Placeholder 2"/>
          <p:cNvSpPr>
            <a:spLocks noGrp="1"/>
          </p:cNvSpPr>
          <p:nvPr>
            <p:ph idx="1"/>
          </p:nvPr>
        </p:nvSpPr>
        <p:spPr>
          <a:xfrm>
            <a:off x="838200" y="1361588"/>
            <a:ext cx="10515600" cy="5288594"/>
          </a:xfrm>
        </p:spPr>
        <p:txBody>
          <a:bodyPr/>
          <a:lstStyle/>
          <a:p>
            <a:r>
              <a:rPr lang="en-US" dirty="0"/>
              <a:t>Situation of Interest</a:t>
            </a:r>
          </a:p>
          <a:p>
            <a:endParaRPr lang="en-US" dirty="0"/>
          </a:p>
          <a:p>
            <a:r>
              <a:rPr lang="en-US" dirty="0"/>
              <a:t>Vertical Equilibrium (positive up)</a:t>
            </a:r>
          </a:p>
          <a:p>
            <a:endParaRPr lang="en-US" dirty="0"/>
          </a:p>
          <a:p>
            <a:endParaRPr lang="en-US" dirty="0"/>
          </a:p>
          <a:p>
            <a:r>
              <a:rPr lang="en-US" dirty="0"/>
              <a:t>Result 9</a:t>
            </a:r>
          </a:p>
          <a:p>
            <a:pPr lvl="1"/>
            <a:r>
              <a:rPr lang="en-US" sz="2200" dirty="0"/>
              <a:t>An externally applied, concentrated moment has no effect on the value of the internal shear force at the point of application for the moment. </a:t>
            </a:r>
          </a:p>
        </p:txBody>
      </p:sp>
      <p:graphicFrame>
        <p:nvGraphicFramePr>
          <p:cNvPr id="10" name="Object 9"/>
          <p:cNvGraphicFramePr>
            <a:graphicFrameLocks noChangeAspect="1"/>
          </p:cNvGraphicFramePr>
          <p:nvPr>
            <p:extLst>
              <p:ext uri="{D42A27DB-BD31-4B8C-83A1-F6EECF244321}">
                <p14:modId xmlns:p14="http://schemas.microsoft.com/office/powerpoint/2010/main" val="1472791418"/>
              </p:ext>
            </p:extLst>
          </p:nvPr>
        </p:nvGraphicFramePr>
        <p:xfrm>
          <a:off x="1878013" y="3009900"/>
          <a:ext cx="3517900" cy="481013"/>
        </p:xfrm>
        <a:graphic>
          <a:graphicData uri="http://schemas.openxmlformats.org/presentationml/2006/ole">
            <mc:AlternateContent xmlns:mc="http://schemas.openxmlformats.org/markup-compatibility/2006">
              <mc:Choice xmlns:v="urn:schemas-microsoft-com:vml" Requires="v">
                <p:oleObj spid="_x0000_s10257" name="Equation" r:id="rId3" imgW="1854000" imgH="253800" progId="Equation.DSMT4">
                  <p:embed/>
                </p:oleObj>
              </mc:Choice>
              <mc:Fallback>
                <p:oleObj name="Equation" r:id="rId3" imgW="1854000" imgH="253800" progId="Equation.DSMT4">
                  <p:embed/>
                  <p:pic>
                    <p:nvPicPr>
                      <p:cNvPr id="10" name="Object 9"/>
                      <p:cNvPicPr/>
                      <p:nvPr/>
                    </p:nvPicPr>
                    <p:blipFill>
                      <a:blip r:embed="rId4"/>
                      <a:stretch>
                        <a:fillRect/>
                      </a:stretch>
                    </p:blipFill>
                    <p:spPr>
                      <a:xfrm>
                        <a:off x="1878013" y="3009900"/>
                        <a:ext cx="3517900" cy="481013"/>
                      </a:xfrm>
                      <a:prstGeom prst="rect">
                        <a:avLst/>
                      </a:prstGeom>
                    </p:spPr>
                  </p:pic>
                </p:oleObj>
              </mc:Fallback>
            </mc:AlternateContent>
          </a:graphicData>
        </a:graphic>
      </p:graphicFrame>
      <p:pic>
        <p:nvPicPr>
          <p:cNvPr id="7" name="Picture 6"/>
          <p:cNvPicPr>
            <a:picLocks noChangeAspect="1"/>
          </p:cNvPicPr>
          <p:nvPr/>
        </p:nvPicPr>
        <p:blipFill rotWithShape="1">
          <a:blip r:embed="rId5">
            <a:clrChange>
              <a:clrFrom>
                <a:srgbClr val="FFFFFF"/>
              </a:clrFrom>
              <a:clrTo>
                <a:srgbClr val="FFFFFF">
                  <a:alpha val="0"/>
                </a:srgbClr>
              </a:clrTo>
            </a:clrChange>
          </a:blip>
          <a:srcRect t="1" r="154" b="186"/>
          <a:stretch/>
        </p:blipFill>
        <p:spPr>
          <a:xfrm>
            <a:off x="7727950" y="1253638"/>
            <a:ext cx="4108450" cy="1676689"/>
          </a:xfrm>
          <a:prstGeom prst="rect">
            <a:avLst/>
          </a:prstGeom>
        </p:spPr>
      </p:pic>
    </p:spTree>
    <p:extLst>
      <p:ext uri="{BB962C8B-B14F-4D97-AF65-F5344CB8AC3E}">
        <p14:creationId xmlns:p14="http://schemas.microsoft.com/office/powerpoint/2010/main" val="3807954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Article 5/7 – Effect of a Concentrated Moment (2 of 2)</a:t>
            </a:r>
          </a:p>
        </p:txBody>
      </p:sp>
      <p:sp>
        <p:nvSpPr>
          <p:cNvPr id="9" name="Content Placeholder 2"/>
          <p:cNvSpPr>
            <a:spLocks noGrp="1"/>
          </p:cNvSpPr>
          <p:nvPr>
            <p:ph idx="1"/>
          </p:nvPr>
        </p:nvSpPr>
        <p:spPr>
          <a:xfrm>
            <a:off x="838200" y="1361588"/>
            <a:ext cx="10515600" cy="5288594"/>
          </a:xfrm>
        </p:spPr>
        <p:txBody>
          <a:bodyPr/>
          <a:lstStyle/>
          <a:p>
            <a:r>
              <a:rPr lang="en-US" dirty="0"/>
              <a:t>Moment Equilibrium (at </a:t>
            </a:r>
            <a:r>
              <a:rPr lang="en-US" i="1" dirty="0"/>
              <a:t>B</a:t>
            </a:r>
            <a:r>
              <a:rPr lang="en-US" dirty="0"/>
              <a:t>, </a:t>
            </a:r>
            <a:r>
              <a:rPr lang="en-US" dirty="0" err="1"/>
              <a:t>CCW</a:t>
            </a:r>
            <a:r>
              <a:rPr lang="en-US" dirty="0"/>
              <a:t>+, </a:t>
            </a:r>
            <a:r>
              <a:rPr lang="en-US" i="1" dirty="0" err="1"/>
              <a:t>dx</a:t>
            </a:r>
            <a:r>
              <a:rPr lang="en-US" dirty="0" err="1">
                <a:latin typeface="Cambria Math" panose="02040503050406030204" pitchFamily="18" charset="0"/>
                <a:ea typeface="Cambria Math" panose="02040503050406030204" pitchFamily="18" charset="0"/>
              </a:rPr>
              <a:t>→</a:t>
            </a:r>
            <a:r>
              <a:rPr lang="en-US" dirty="0" err="1">
                <a:ea typeface="Cambria Math" panose="02040503050406030204" pitchFamily="18" charset="0"/>
              </a:rPr>
              <a:t>0</a:t>
            </a:r>
            <a:r>
              <a:rPr lang="en-US" dirty="0"/>
              <a:t>)</a:t>
            </a:r>
          </a:p>
          <a:p>
            <a:endParaRPr lang="en-US" dirty="0"/>
          </a:p>
          <a:p>
            <a:endParaRPr lang="en-US" dirty="0"/>
          </a:p>
          <a:p>
            <a:pPr lvl="1"/>
            <a:endParaRPr lang="en-US" i="1" dirty="0"/>
          </a:p>
          <a:p>
            <a:pPr lvl="1"/>
            <a:endParaRPr lang="en-US" i="1" dirty="0"/>
          </a:p>
          <a:p>
            <a:r>
              <a:rPr lang="en-US" dirty="0"/>
              <a:t>Result 10</a:t>
            </a:r>
          </a:p>
          <a:p>
            <a:pPr lvl="1"/>
            <a:r>
              <a:rPr lang="en-US" sz="2200" dirty="0"/>
              <a:t>An externally applied, concentrated moment creates a change in the internal bending moment that is consistent with the magnitude of the concentrated moment, but is inconsistent with the direction of the concentrated moment.  </a:t>
            </a:r>
          </a:p>
          <a:p>
            <a:pPr lvl="1"/>
            <a:r>
              <a:rPr lang="en-US" sz="2200" dirty="0"/>
              <a:t>An externally applied </a:t>
            </a:r>
            <a:r>
              <a:rPr lang="en-US" sz="2200" i="1" dirty="0"/>
              <a:t>counterclockwise</a:t>
            </a:r>
            <a:r>
              <a:rPr lang="en-US" sz="2200" dirty="0"/>
              <a:t> moment creates an instantaneous </a:t>
            </a:r>
            <a:r>
              <a:rPr lang="en-US" sz="2200" i="1" dirty="0"/>
              <a:t>drop</a:t>
            </a:r>
            <a:r>
              <a:rPr lang="en-US" sz="2200" dirty="0"/>
              <a:t> in the internal bending moment and an externally applied </a:t>
            </a:r>
            <a:r>
              <a:rPr lang="en-US" sz="2200" i="1" dirty="0"/>
              <a:t>clockwise</a:t>
            </a:r>
            <a:r>
              <a:rPr lang="en-US" sz="2200" dirty="0"/>
              <a:t> moment creates an instantaneous </a:t>
            </a:r>
            <a:r>
              <a:rPr lang="en-US" sz="2200" i="1" dirty="0"/>
              <a:t>rise</a:t>
            </a:r>
            <a:r>
              <a:rPr lang="en-US" sz="2200" dirty="0"/>
              <a:t> in the internal bending moment.  The </a:t>
            </a:r>
            <a:r>
              <a:rPr lang="en-US" sz="2200" i="1" dirty="0"/>
              <a:t>drop</a:t>
            </a:r>
            <a:r>
              <a:rPr lang="en-US" sz="2200" dirty="0"/>
              <a:t> or </a:t>
            </a:r>
            <a:r>
              <a:rPr lang="en-US" sz="2200" i="1" dirty="0"/>
              <a:t>rise </a:t>
            </a:r>
            <a:r>
              <a:rPr lang="en-US" sz="2200" dirty="0"/>
              <a:t>is equal to the magnitude of the concentrated moment.</a:t>
            </a:r>
          </a:p>
        </p:txBody>
      </p:sp>
      <p:graphicFrame>
        <p:nvGraphicFramePr>
          <p:cNvPr id="10" name="Object 9"/>
          <p:cNvGraphicFramePr>
            <a:graphicFrameLocks noChangeAspect="1"/>
          </p:cNvGraphicFramePr>
          <p:nvPr>
            <p:extLst>
              <p:ext uri="{D42A27DB-BD31-4B8C-83A1-F6EECF244321}">
                <p14:modId xmlns:p14="http://schemas.microsoft.com/office/powerpoint/2010/main" val="395671600"/>
              </p:ext>
            </p:extLst>
          </p:nvPr>
        </p:nvGraphicFramePr>
        <p:xfrm>
          <a:off x="1136650" y="2001838"/>
          <a:ext cx="5591175" cy="1203325"/>
        </p:xfrm>
        <a:graphic>
          <a:graphicData uri="http://schemas.openxmlformats.org/presentationml/2006/ole">
            <mc:AlternateContent xmlns:mc="http://schemas.openxmlformats.org/markup-compatibility/2006">
              <mc:Choice xmlns:v="urn:schemas-microsoft-com:vml" Requires="v">
                <p:oleObj spid="_x0000_s11281" name="Equation" r:id="rId3" imgW="2946240" imgH="634680" progId="Equation.DSMT4">
                  <p:embed/>
                </p:oleObj>
              </mc:Choice>
              <mc:Fallback>
                <p:oleObj name="Equation" r:id="rId3" imgW="2946240" imgH="634680" progId="Equation.DSMT4">
                  <p:embed/>
                  <p:pic>
                    <p:nvPicPr>
                      <p:cNvPr id="10" name="Object 9"/>
                      <p:cNvPicPr/>
                      <p:nvPr/>
                    </p:nvPicPr>
                    <p:blipFill>
                      <a:blip r:embed="rId4"/>
                      <a:stretch>
                        <a:fillRect/>
                      </a:stretch>
                    </p:blipFill>
                    <p:spPr>
                      <a:xfrm>
                        <a:off x="1136650" y="2001838"/>
                        <a:ext cx="5591175" cy="1203325"/>
                      </a:xfrm>
                      <a:prstGeom prst="rect">
                        <a:avLst/>
                      </a:prstGeom>
                    </p:spPr>
                  </p:pic>
                </p:oleObj>
              </mc:Fallback>
            </mc:AlternateContent>
          </a:graphicData>
        </a:graphic>
      </p:graphicFrame>
      <p:pic>
        <p:nvPicPr>
          <p:cNvPr id="7" name="Picture 6"/>
          <p:cNvPicPr>
            <a:picLocks noChangeAspect="1"/>
          </p:cNvPicPr>
          <p:nvPr/>
        </p:nvPicPr>
        <p:blipFill rotWithShape="1">
          <a:blip r:embed="rId5">
            <a:clrChange>
              <a:clrFrom>
                <a:srgbClr val="FFFFFF"/>
              </a:clrFrom>
              <a:clrTo>
                <a:srgbClr val="FFFFFF">
                  <a:alpha val="0"/>
                </a:srgbClr>
              </a:clrTo>
            </a:clrChange>
          </a:blip>
          <a:srcRect t="1" r="154" b="186"/>
          <a:stretch/>
        </p:blipFill>
        <p:spPr>
          <a:xfrm>
            <a:off x="7702550" y="1361588"/>
            <a:ext cx="4108450" cy="1676689"/>
          </a:xfrm>
          <a:prstGeom prst="rect">
            <a:avLst/>
          </a:prstGeom>
        </p:spPr>
      </p:pic>
    </p:spTree>
    <p:extLst>
      <p:ext uri="{BB962C8B-B14F-4D97-AF65-F5344CB8AC3E}">
        <p14:creationId xmlns:p14="http://schemas.microsoft.com/office/powerpoint/2010/main" val="3252989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5/13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shear and moment distributions produced in the simple beam by the 4-kN concentrated load.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65255"/>
            <a:ext cx="3200400" cy="1369603"/>
          </a:xfrm>
          <a:prstGeom prst="rect">
            <a:avLst/>
          </a:prstGeom>
        </p:spPr>
      </p:pic>
    </p:spTree>
    <p:extLst>
      <p:ext uri="{BB962C8B-B14F-4D97-AF65-F5344CB8AC3E}">
        <p14:creationId xmlns:p14="http://schemas.microsoft.com/office/powerpoint/2010/main" val="2568284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5/13 (2 of 4)</a:t>
            </a:r>
          </a:p>
        </p:txBody>
      </p:sp>
      <p:sp>
        <p:nvSpPr>
          <p:cNvPr id="3" name="Content Placeholder 2"/>
          <p:cNvSpPr>
            <a:spLocks noGrp="1"/>
          </p:cNvSpPr>
          <p:nvPr>
            <p:ph idx="1"/>
          </p:nvPr>
        </p:nvSpPr>
        <p:spPr/>
        <p:txBody>
          <a:bodyPr/>
          <a:lstStyle/>
          <a:p>
            <a:r>
              <a:rPr lang="en-US" dirty="0"/>
              <a:t>Support Reactions</a:t>
            </a:r>
          </a:p>
          <a:p>
            <a:pPr marL="0" indent="0">
              <a:buNone/>
            </a:pPr>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36960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16617" y="3086059"/>
            <a:ext cx="3608505" cy="1850995"/>
          </a:xfrm>
          <a:prstGeom prst="rect">
            <a:avLst/>
          </a:prstGeom>
        </p:spPr>
      </p:pic>
      <p:pic>
        <p:nvPicPr>
          <p:cNvPr id="7" name="Picture 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70801"/>
          <a:stretch/>
        </p:blipFill>
        <p:spPr>
          <a:xfrm>
            <a:off x="838200" y="1988241"/>
            <a:ext cx="5943600" cy="989909"/>
          </a:xfrm>
          <a:prstGeom prst="rect">
            <a:avLst/>
          </a:prstGeom>
        </p:spPr>
      </p:pic>
    </p:spTree>
    <p:extLst>
      <p:ext uri="{BB962C8B-B14F-4D97-AF65-F5344CB8AC3E}">
        <p14:creationId xmlns:p14="http://schemas.microsoft.com/office/powerpoint/2010/main" val="2973551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5/13 (3 of 4)</a:t>
            </a:r>
          </a:p>
        </p:txBody>
      </p:sp>
      <p:sp>
        <p:nvSpPr>
          <p:cNvPr id="3" name="Content Placeholder 2"/>
          <p:cNvSpPr>
            <a:spLocks noGrp="1"/>
          </p:cNvSpPr>
          <p:nvPr>
            <p:ph idx="1"/>
          </p:nvPr>
        </p:nvSpPr>
        <p:spPr/>
        <p:txBody>
          <a:bodyPr/>
          <a:lstStyle/>
          <a:p>
            <a:r>
              <a:rPr lang="en-US" dirty="0"/>
              <a:t>Beam Segment Equilibrium</a:t>
            </a:r>
          </a:p>
          <a:p>
            <a:pPr marL="0" indent="0">
              <a:buNone/>
            </a:pPr>
            <a:endParaRPr lang="en-US"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82455" y="1355871"/>
            <a:ext cx="3608505" cy="1850995"/>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5378366"/>
            <a:ext cx="3337560" cy="1036087"/>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12461" y="3379359"/>
            <a:ext cx="3172968" cy="1712470"/>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38200" y="2040991"/>
            <a:ext cx="5943600" cy="4389206"/>
          </a:xfrm>
          <a:prstGeom prst="rect">
            <a:avLst/>
          </a:prstGeom>
        </p:spPr>
      </p:pic>
    </p:spTree>
    <p:extLst>
      <p:ext uri="{BB962C8B-B14F-4D97-AF65-F5344CB8AC3E}">
        <p14:creationId xmlns:p14="http://schemas.microsoft.com/office/powerpoint/2010/main" val="37231062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5/13 (4 of 4)</a:t>
            </a:r>
          </a:p>
        </p:txBody>
      </p:sp>
      <p:sp>
        <p:nvSpPr>
          <p:cNvPr id="3" name="Content Placeholder 2"/>
          <p:cNvSpPr>
            <a:spLocks noGrp="1"/>
          </p:cNvSpPr>
          <p:nvPr>
            <p:ph idx="1"/>
          </p:nvPr>
        </p:nvSpPr>
        <p:spPr/>
        <p:txBody>
          <a:bodyPr/>
          <a:lstStyle/>
          <a:p>
            <a:r>
              <a:rPr lang="en-US" i="1" dirty="0"/>
              <a:t>V</a:t>
            </a:r>
            <a:r>
              <a:rPr lang="en-US" dirty="0"/>
              <a:t> and </a:t>
            </a:r>
            <a:r>
              <a:rPr lang="en-US" i="1" dirty="0"/>
              <a:t>M</a:t>
            </a:r>
            <a:r>
              <a:rPr lang="en-US" dirty="0"/>
              <a:t> Diagrams</a:t>
            </a:r>
          </a:p>
          <a:p>
            <a:pPr marL="0" indent="0">
              <a:buNone/>
            </a:pPr>
            <a:endParaRPr lang="en-US"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1530" y="1247099"/>
            <a:ext cx="3608505" cy="1850995"/>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7985" y="3299295"/>
            <a:ext cx="3682147" cy="3374908"/>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66813"/>
            <a:ext cx="5943600" cy="897322"/>
          </a:xfrm>
          <a:prstGeom prst="rect">
            <a:avLst/>
          </a:prstGeom>
        </p:spPr>
      </p:pic>
    </p:spTree>
    <p:extLst>
      <p:ext uri="{BB962C8B-B14F-4D97-AF65-F5344CB8AC3E}">
        <p14:creationId xmlns:p14="http://schemas.microsoft.com/office/powerpoint/2010/main" val="1269053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5/14 (1 of 5)</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cantilever beam is subjected to the load intensity (force per unit length) which varies as </a:t>
            </a:r>
            <a:r>
              <a:rPr lang="en-US" sz="2000" i="1" dirty="0"/>
              <a:t>w </a:t>
            </a:r>
            <a:r>
              <a:rPr lang="en-US" sz="2000" dirty="0"/>
              <a:t>= </a:t>
            </a:r>
            <a:r>
              <a:rPr lang="en-US" sz="2000" i="1" dirty="0"/>
              <a:t>w</a:t>
            </a:r>
            <a:r>
              <a:rPr lang="en-US" sz="2000" baseline="-25000" dirty="0"/>
              <a:t>0</a:t>
            </a:r>
            <a:r>
              <a:rPr lang="en-US" sz="2000" dirty="0"/>
              <a:t> sin (𝜋</a:t>
            </a:r>
            <a:r>
              <a:rPr lang="en-US" sz="2000" i="1" dirty="0"/>
              <a:t>x/l</a:t>
            </a:r>
            <a:r>
              <a:rPr lang="en-US" sz="2000" dirty="0"/>
              <a:t>). Determine the shear force </a:t>
            </a:r>
            <a:r>
              <a:rPr lang="en-US" sz="2000" i="1" dirty="0"/>
              <a:t>V </a:t>
            </a:r>
            <a:r>
              <a:rPr lang="en-US" sz="2000" dirty="0"/>
              <a:t>and bending moment </a:t>
            </a:r>
            <a:r>
              <a:rPr lang="en-US" sz="2000" i="1" dirty="0"/>
              <a:t>M </a:t>
            </a:r>
            <a:r>
              <a:rPr lang="en-US" sz="2000" dirty="0"/>
              <a:t>as functions of the ratio </a:t>
            </a:r>
            <a:r>
              <a:rPr lang="en-US" sz="2000" i="1" dirty="0"/>
              <a:t>x/l</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28031"/>
            <a:ext cx="3200400" cy="1688841"/>
          </a:xfrm>
          <a:prstGeom prst="rect">
            <a:avLst/>
          </a:prstGeom>
        </p:spPr>
      </p:pic>
    </p:spTree>
    <p:extLst>
      <p:ext uri="{BB962C8B-B14F-4D97-AF65-F5344CB8AC3E}">
        <p14:creationId xmlns:p14="http://schemas.microsoft.com/office/powerpoint/2010/main" val="16625706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5/14 (2 of 5)</a:t>
            </a:r>
          </a:p>
        </p:txBody>
      </p:sp>
      <p:sp>
        <p:nvSpPr>
          <p:cNvPr id="3" name="Content Placeholder 2"/>
          <p:cNvSpPr>
            <a:spLocks noGrp="1"/>
          </p:cNvSpPr>
          <p:nvPr>
            <p:ph idx="1"/>
          </p:nvPr>
        </p:nvSpPr>
        <p:spPr/>
        <p:txBody>
          <a:bodyPr/>
          <a:lstStyle/>
          <a:p>
            <a:r>
              <a:rPr lang="en-US" dirty="0"/>
              <a:t>Support Reactions</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232711"/>
            <a:ext cx="3200400" cy="1688841"/>
          </a:xfrm>
          <a:prstGeom prst="rect">
            <a:avLst/>
          </a:prstGeom>
        </p:spPr>
      </p:pic>
      <p:pic>
        <p:nvPicPr>
          <p:cNvPr id="4" name="Picture 3"/>
          <p:cNvPicPr>
            <a:picLocks noChangeAspect="1"/>
          </p:cNvPicPr>
          <p:nvPr/>
        </p:nvPicPr>
        <p:blipFill>
          <a:blip r:embed="rId3">
            <a:clrChange>
              <a:clrFrom>
                <a:srgbClr val="F7FFFF"/>
              </a:clrFrom>
              <a:clrTo>
                <a:srgbClr val="F7FFFF">
                  <a:alpha val="0"/>
                </a:srgbClr>
              </a:clrTo>
            </a:clrChange>
            <a:extLst>
              <a:ext uri="{28A0092B-C50C-407E-A947-70E740481C1C}">
                <a14:useLocalDpi xmlns:a14="http://schemas.microsoft.com/office/drawing/2010/main" val="0"/>
              </a:ext>
            </a:extLst>
          </a:blip>
          <a:stretch>
            <a:fillRect/>
          </a:stretch>
        </p:blipFill>
        <p:spPr>
          <a:xfrm>
            <a:off x="8153400" y="2939576"/>
            <a:ext cx="3722400" cy="202996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40" y="5098965"/>
            <a:ext cx="3337560" cy="1637134"/>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9451"/>
            <a:ext cx="5943600" cy="3615227"/>
          </a:xfrm>
          <a:prstGeom prst="rect">
            <a:avLst/>
          </a:prstGeom>
        </p:spPr>
      </p:pic>
    </p:spTree>
    <p:extLst>
      <p:ext uri="{BB962C8B-B14F-4D97-AF65-F5344CB8AC3E}">
        <p14:creationId xmlns:p14="http://schemas.microsoft.com/office/powerpoint/2010/main" val="1997641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5/14 (3 of 5)</a:t>
            </a:r>
          </a:p>
        </p:txBody>
      </p:sp>
      <p:sp>
        <p:nvSpPr>
          <p:cNvPr id="3" name="Content Placeholder 2"/>
          <p:cNvSpPr>
            <a:spLocks noGrp="1"/>
          </p:cNvSpPr>
          <p:nvPr>
            <p:ph idx="1"/>
          </p:nvPr>
        </p:nvSpPr>
        <p:spPr/>
        <p:txBody>
          <a:bodyPr/>
          <a:lstStyle/>
          <a:p>
            <a:r>
              <a:rPr lang="en-US" dirty="0"/>
              <a:t>Shear-Force Expression</a:t>
            </a:r>
          </a:p>
        </p:txBody>
      </p:sp>
      <p:pic>
        <p:nvPicPr>
          <p:cNvPr id="4" name="Picture 3"/>
          <p:cNvPicPr>
            <a:picLocks noChangeAspect="1"/>
          </p:cNvPicPr>
          <p:nvPr/>
        </p:nvPicPr>
        <p:blipFill>
          <a:blip r:embed="rId2">
            <a:clrChange>
              <a:clrFrom>
                <a:srgbClr val="F7FFFF"/>
              </a:clrFrom>
              <a:clrTo>
                <a:srgbClr val="F7FFFF">
                  <a:alpha val="0"/>
                </a:srgbClr>
              </a:clrTo>
            </a:clrChange>
            <a:extLst>
              <a:ext uri="{28A0092B-C50C-407E-A947-70E740481C1C}">
                <a14:useLocalDpi xmlns:a14="http://schemas.microsoft.com/office/drawing/2010/main" val="0"/>
              </a:ext>
            </a:extLst>
          </a:blip>
          <a:stretch>
            <a:fillRect/>
          </a:stretch>
        </p:blipFill>
        <p:spPr>
          <a:xfrm>
            <a:off x="7631400" y="1361588"/>
            <a:ext cx="3722400" cy="202996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7537" y="3729151"/>
            <a:ext cx="1812180" cy="1758881"/>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7511"/>
            <a:ext cx="5943600" cy="2988090"/>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134687"/>
            <a:ext cx="3337560" cy="1266409"/>
          </a:xfrm>
          <a:prstGeom prst="rect">
            <a:avLst/>
          </a:prstGeom>
        </p:spPr>
      </p:pic>
    </p:spTree>
    <p:extLst>
      <p:ext uri="{BB962C8B-B14F-4D97-AF65-F5344CB8AC3E}">
        <p14:creationId xmlns:p14="http://schemas.microsoft.com/office/powerpoint/2010/main" val="20299630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5/14 (4 of 5)</a:t>
            </a:r>
          </a:p>
        </p:txBody>
      </p:sp>
      <p:sp>
        <p:nvSpPr>
          <p:cNvPr id="3" name="Content Placeholder 2"/>
          <p:cNvSpPr>
            <a:spLocks noGrp="1"/>
          </p:cNvSpPr>
          <p:nvPr>
            <p:ph idx="1"/>
          </p:nvPr>
        </p:nvSpPr>
        <p:spPr/>
        <p:txBody>
          <a:bodyPr/>
          <a:lstStyle/>
          <a:p>
            <a:r>
              <a:rPr lang="en-US" dirty="0"/>
              <a:t>Bending-Moment Expression</a:t>
            </a:r>
          </a:p>
        </p:txBody>
      </p:sp>
      <p:pic>
        <p:nvPicPr>
          <p:cNvPr id="4" name="Picture 3"/>
          <p:cNvPicPr>
            <a:picLocks noChangeAspect="1"/>
          </p:cNvPicPr>
          <p:nvPr/>
        </p:nvPicPr>
        <p:blipFill>
          <a:blip r:embed="rId2">
            <a:clrChange>
              <a:clrFrom>
                <a:srgbClr val="F7FFFF"/>
              </a:clrFrom>
              <a:clrTo>
                <a:srgbClr val="F7FFFF">
                  <a:alpha val="0"/>
                </a:srgbClr>
              </a:clrTo>
            </a:clrChange>
            <a:extLst>
              <a:ext uri="{28A0092B-C50C-407E-A947-70E740481C1C}">
                <a14:useLocalDpi xmlns:a14="http://schemas.microsoft.com/office/drawing/2010/main" val="0"/>
              </a:ext>
            </a:extLst>
          </a:blip>
          <a:stretch>
            <a:fillRect/>
          </a:stretch>
        </p:blipFill>
        <p:spPr>
          <a:xfrm>
            <a:off x="7631400" y="1361588"/>
            <a:ext cx="3722400" cy="202996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7537" y="3729151"/>
            <a:ext cx="1812180" cy="1758881"/>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9758"/>
            <a:ext cx="5943600" cy="3259693"/>
          </a:xfrm>
          <a:prstGeom prst="rect">
            <a:avLst/>
          </a:prstGeom>
        </p:spPr>
      </p:pic>
    </p:spTree>
    <p:extLst>
      <p:ext uri="{BB962C8B-B14F-4D97-AF65-F5344CB8AC3E}">
        <p14:creationId xmlns:p14="http://schemas.microsoft.com/office/powerpoint/2010/main" val="3719132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5/2 – Determining the Center of Gravity (3 of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Vector Format</a:t>
                </a:r>
              </a:p>
              <a:p>
                <a:pPr lvl="1"/>
                <a:r>
                  <a:rPr lang="en-US" b="1" dirty="0"/>
                  <a:t>r</a:t>
                </a:r>
                <a:r>
                  <a:rPr lang="en-US" dirty="0"/>
                  <a:t> = </a:t>
                </a:r>
                <a:r>
                  <a:rPr lang="en-US" i="1" dirty="0"/>
                  <a:t>x</a:t>
                </a:r>
                <a:r>
                  <a:rPr lang="en-US" b="1" dirty="0"/>
                  <a:t>i</a:t>
                </a:r>
                <a:r>
                  <a:rPr lang="en-US" dirty="0"/>
                  <a:t> + </a:t>
                </a:r>
                <a:r>
                  <a:rPr lang="en-US" i="1" dirty="0" err="1"/>
                  <a:t>y</a:t>
                </a:r>
                <a:r>
                  <a:rPr lang="en-US" b="1" dirty="0" err="1"/>
                  <a:t>j</a:t>
                </a:r>
                <a:r>
                  <a:rPr lang="en-US" dirty="0"/>
                  <a:t> + </a:t>
                </a:r>
                <a:r>
                  <a:rPr lang="en-US" i="1" dirty="0" err="1"/>
                  <a:t>z</a:t>
                </a:r>
                <a:r>
                  <a:rPr lang="en-US" b="1" dirty="0" err="1"/>
                  <a:t>k</a:t>
                </a:r>
                <a:endParaRPr lang="en-US" b="1" dirty="0"/>
              </a:p>
              <a:p>
                <a:pPr lvl="1"/>
                <a:endParaRPr lang="en-US" b="1" dirty="0"/>
              </a:p>
              <a:p>
                <a:pPr lvl="1"/>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𝒓</m:t>
                        </m:r>
                      </m:e>
                    </m:acc>
                  </m:oMath>
                </a14:m>
                <a:r>
                  <a:rPr lang="en-US" b="1" dirty="0"/>
                  <a:t> =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b="1" dirty="0" err="1"/>
                  <a:t>i</a:t>
                </a:r>
                <a:r>
                  <a:rPr lang="en-US" dirty="0"/>
                  <a: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b="1" dirty="0"/>
                  <a:t>j</a:t>
                </a:r>
                <a:r>
                  <a:rPr lang="en-US" dirty="0"/>
                  <a: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b="1" dirty="0"/>
                  <a:t>k</a:t>
                </a:r>
              </a:p>
              <a:p>
                <a:pPr lvl="1"/>
                <a:endParaRPr lang="en-US" b="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195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0" y="1361588"/>
            <a:ext cx="2514600" cy="31765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780" y="1806119"/>
            <a:ext cx="1600200" cy="1143767"/>
          </a:xfrm>
          <a:prstGeom prst="rect">
            <a:avLst/>
          </a:prstGeom>
        </p:spPr>
      </p:pic>
    </p:spTree>
    <p:extLst>
      <p:ext uri="{BB962C8B-B14F-4D97-AF65-F5344CB8AC3E}">
        <p14:creationId xmlns:p14="http://schemas.microsoft.com/office/powerpoint/2010/main" val="1861943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5/14 (5 of 5)</a:t>
            </a:r>
          </a:p>
        </p:txBody>
      </p:sp>
      <p:sp>
        <p:nvSpPr>
          <p:cNvPr id="3" name="Content Placeholder 2"/>
          <p:cNvSpPr>
            <a:spLocks noGrp="1"/>
          </p:cNvSpPr>
          <p:nvPr>
            <p:ph idx="1"/>
          </p:nvPr>
        </p:nvSpPr>
        <p:spPr/>
        <p:txBody>
          <a:bodyPr/>
          <a:lstStyle/>
          <a:p>
            <a:r>
              <a:rPr lang="en-US" i="1" dirty="0"/>
              <a:t>V</a:t>
            </a:r>
            <a:r>
              <a:rPr lang="en-US" dirty="0"/>
              <a:t> and </a:t>
            </a:r>
            <a:r>
              <a:rPr lang="en-US" i="1" dirty="0"/>
              <a:t>M</a:t>
            </a:r>
            <a:r>
              <a:rPr lang="en-US" dirty="0"/>
              <a:t> Diagrams</a:t>
            </a:r>
          </a:p>
        </p:txBody>
      </p:sp>
      <p:pic>
        <p:nvPicPr>
          <p:cNvPr id="4" name="Picture 3"/>
          <p:cNvPicPr>
            <a:picLocks noChangeAspect="1"/>
          </p:cNvPicPr>
          <p:nvPr/>
        </p:nvPicPr>
        <p:blipFill>
          <a:blip r:embed="rId2">
            <a:clrChange>
              <a:clrFrom>
                <a:srgbClr val="F7FFFF"/>
              </a:clrFrom>
              <a:clrTo>
                <a:srgbClr val="F7FFFF">
                  <a:alpha val="0"/>
                </a:srgbClr>
              </a:clrTo>
            </a:clrChange>
            <a:extLst>
              <a:ext uri="{28A0092B-C50C-407E-A947-70E740481C1C}">
                <a14:useLocalDpi xmlns:a14="http://schemas.microsoft.com/office/drawing/2010/main" val="0"/>
              </a:ext>
            </a:extLst>
          </a:blip>
          <a:stretch>
            <a:fillRect/>
          </a:stretch>
        </p:blipFill>
        <p:spPr>
          <a:xfrm>
            <a:off x="7631400" y="1361588"/>
            <a:ext cx="3722400" cy="2029968"/>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04362" y="3535496"/>
            <a:ext cx="3472808" cy="269131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38200" y="1951986"/>
            <a:ext cx="5943600" cy="680224"/>
          </a:xfrm>
          <a:prstGeom prst="rect">
            <a:avLst/>
          </a:prstGeom>
        </p:spPr>
      </p:pic>
    </p:spTree>
    <p:extLst>
      <p:ext uri="{BB962C8B-B14F-4D97-AF65-F5344CB8AC3E}">
        <p14:creationId xmlns:p14="http://schemas.microsoft.com/office/powerpoint/2010/main" val="28093550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(1 of 6)</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Draw the shear-force and bending-moment diagrams for the loaded beam and determine the maximum moment </a:t>
            </a:r>
            <a:r>
              <a:rPr lang="en-US" sz="2000" i="1" dirty="0"/>
              <a:t>M </a:t>
            </a:r>
            <a:r>
              <a:rPr lang="en-US" sz="2000" dirty="0"/>
              <a:t>and its location </a:t>
            </a:r>
            <a:r>
              <a:rPr lang="en-US" sz="2000" i="1" dirty="0"/>
              <a:t>x </a:t>
            </a:r>
            <a:r>
              <a:rPr lang="en-US" sz="2000" dirty="0"/>
              <a:t>from the left end.</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935650"/>
            <a:ext cx="3200400" cy="1593391"/>
          </a:xfrm>
          <a:prstGeom prst="rect">
            <a:avLst/>
          </a:prstGeom>
        </p:spPr>
      </p:pic>
    </p:spTree>
    <p:extLst>
      <p:ext uri="{BB962C8B-B14F-4D97-AF65-F5344CB8AC3E}">
        <p14:creationId xmlns:p14="http://schemas.microsoft.com/office/powerpoint/2010/main" val="1749336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(2 of 6)</a:t>
            </a:r>
          </a:p>
        </p:txBody>
      </p:sp>
      <p:sp>
        <p:nvSpPr>
          <p:cNvPr id="3" name="Content Placeholder 2"/>
          <p:cNvSpPr>
            <a:spLocks noGrp="1"/>
          </p:cNvSpPr>
          <p:nvPr>
            <p:ph idx="1"/>
          </p:nvPr>
        </p:nvSpPr>
        <p:spPr>
          <a:xfrm>
            <a:off x="838200" y="1361588"/>
            <a:ext cx="6526095" cy="5288594"/>
          </a:xfrm>
        </p:spPr>
        <p:txBody>
          <a:bodyPr>
            <a:normAutofit/>
          </a:bodyPr>
          <a:lstStyle/>
          <a:p>
            <a:r>
              <a:rPr lang="en-US" dirty="0"/>
              <a:t>Support Reactions</a:t>
            </a:r>
          </a:p>
          <a:p>
            <a:pPr marL="457200" lvl="1" indent="0" algn="just">
              <a:buNone/>
            </a:pPr>
            <a:r>
              <a:rPr lang="en-US" sz="1600" dirty="0"/>
              <a:t>The support reactions are most easily obtained by considering the resultants of the distributed loads as shown on the free-body diagram of the beam as a whole.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59339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8591" y="3379668"/>
            <a:ext cx="3335946" cy="1975350"/>
          </a:xfrm>
          <a:prstGeom prst="rect">
            <a:avLst/>
          </a:prstGeom>
        </p:spPr>
      </p:pic>
    </p:spTree>
    <p:extLst>
      <p:ext uri="{BB962C8B-B14F-4D97-AF65-F5344CB8AC3E}">
        <p14:creationId xmlns:p14="http://schemas.microsoft.com/office/powerpoint/2010/main" val="2220302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(3 of 6)</a:t>
            </a:r>
          </a:p>
        </p:txBody>
      </p:sp>
      <p:sp>
        <p:nvSpPr>
          <p:cNvPr id="3" name="Content Placeholder 2"/>
          <p:cNvSpPr>
            <a:spLocks noGrp="1"/>
          </p:cNvSpPr>
          <p:nvPr>
            <p:ph idx="1"/>
          </p:nvPr>
        </p:nvSpPr>
        <p:spPr>
          <a:xfrm>
            <a:off x="838200" y="1361588"/>
            <a:ext cx="6526095" cy="5288594"/>
          </a:xfrm>
        </p:spPr>
        <p:txBody>
          <a:bodyPr>
            <a:normAutofit/>
          </a:bodyPr>
          <a:lstStyle/>
          <a:p>
            <a:r>
              <a:rPr lang="en-US" dirty="0"/>
              <a:t>First Beam Segment:  0 &lt; </a:t>
            </a:r>
            <a:r>
              <a:rPr lang="en-US" i="1" dirty="0"/>
              <a:t>x </a:t>
            </a:r>
            <a:r>
              <a:rPr lang="en-US" dirty="0"/>
              <a:t>&lt; 4 </a:t>
            </a:r>
            <a:r>
              <a:rPr lang="en-US" dirty="0" err="1"/>
              <a:t>ft</a:t>
            </a:r>
            <a:endParaRPr lang="en-US" dirty="0"/>
          </a:p>
          <a:p>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59339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5675" y="3217584"/>
            <a:ext cx="1334266" cy="1685809"/>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838200" y="1977556"/>
            <a:ext cx="5943600" cy="857036"/>
          </a:xfrm>
          <a:prstGeom prst="rect">
            <a:avLst/>
          </a:prstGeom>
        </p:spPr>
      </p:pic>
    </p:spTree>
    <p:extLst>
      <p:ext uri="{BB962C8B-B14F-4D97-AF65-F5344CB8AC3E}">
        <p14:creationId xmlns:p14="http://schemas.microsoft.com/office/powerpoint/2010/main" val="15371342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(4 of 6)</a:t>
            </a:r>
          </a:p>
        </p:txBody>
      </p:sp>
      <p:sp>
        <p:nvSpPr>
          <p:cNvPr id="3" name="Content Placeholder 2"/>
          <p:cNvSpPr>
            <a:spLocks noGrp="1"/>
          </p:cNvSpPr>
          <p:nvPr>
            <p:ph idx="1"/>
          </p:nvPr>
        </p:nvSpPr>
        <p:spPr>
          <a:xfrm>
            <a:off x="838200" y="1361588"/>
            <a:ext cx="6526095" cy="5288594"/>
          </a:xfrm>
        </p:spPr>
        <p:txBody>
          <a:bodyPr>
            <a:normAutofit/>
          </a:bodyPr>
          <a:lstStyle/>
          <a:p>
            <a:r>
              <a:rPr lang="en-US" dirty="0"/>
              <a:t>Second Beam Segment:  4 &lt; </a:t>
            </a:r>
            <a:r>
              <a:rPr lang="en-US" i="1" dirty="0"/>
              <a:t>x</a:t>
            </a:r>
            <a:r>
              <a:rPr lang="en-US" dirty="0"/>
              <a:t> &lt; 8 </a:t>
            </a:r>
            <a:r>
              <a:rPr lang="en-US" dirty="0" err="1"/>
              <a:t>ft</a:t>
            </a:r>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593391"/>
          </a:xfrm>
          <a:prstGeom prst="rect">
            <a:avLst/>
          </a:prstGeom>
        </p:spPr>
      </p:pic>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838200" y="2019812"/>
            <a:ext cx="5943600" cy="1206595"/>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1812" y="3509826"/>
            <a:ext cx="2193434" cy="1954632"/>
          </a:xfrm>
          <a:prstGeom prst="rect">
            <a:avLst/>
          </a:prstGeom>
        </p:spPr>
      </p:pic>
    </p:spTree>
    <p:extLst>
      <p:ext uri="{BB962C8B-B14F-4D97-AF65-F5344CB8AC3E}">
        <p14:creationId xmlns:p14="http://schemas.microsoft.com/office/powerpoint/2010/main" val="873766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(5 of 6)</a:t>
            </a:r>
          </a:p>
        </p:txBody>
      </p:sp>
      <p:sp>
        <p:nvSpPr>
          <p:cNvPr id="3" name="Content Placeholder 2"/>
          <p:cNvSpPr>
            <a:spLocks noGrp="1"/>
          </p:cNvSpPr>
          <p:nvPr>
            <p:ph idx="1"/>
          </p:nvPr>
        </p:nvSpPr>
        <p:spPr>
          <a:xfrm>
            <a:off x="838200" y="1361588"/>
            <a:ext cx="10515600" cy="5288594"/>
          </a:xfrm>
        </p:spPr>
        <p:txBody>
          <a:bodyPr>
            <a:normAutofit/>
          </a:bodyPr>
          <a:lstStyle/>
          <a:p>
            <a:r>
              <a:rPr lang="en-US" dirty="0"/>
              <a:t>Third Beam Segment:  8 &lt; </a:t>
            </a:r>
            <a:r>
              <a:rPr lang="en-US" i="1" dirty="0"/>
              <a:t>x</a:t>
            </a:r>
            <a:r>
              <a:rPr lang="en-US" dirty="0"/>
              <a:t> &lt; 10 </a:t>
            </a:r>
            <a:r>
              <a:rPr lang="en-US" dirty="0" err="1"/>
              <a:t>ft</a:t>
            </a:r>
            <a:endParaRPr lang="en-US" dirty="0"/>
          </a:p>
          <a:p>
            <a:pPr marL="0" indent="0">
              <a:buNone/>
            </a:pPr>
            <a:r>
              <a:rPr lang="en-US" sz="1600" i="1" dirty="0"/>
              <a:t>	V</a:t>
            </a:r>
            <a:r>
              <a:rPr lang="en-US" sz="1600" dirty="0"/>
              <a:t> + 653 - 300 = 0	</a:t>
            </a:r>
            <a:r>
              <a:rPr lang="en-US" sz="1600" i="1" dirty="0"/>
              <a:t>V</a:t>
            </a:r>
            <a:r>
              <a:rPr lang="en-US" sz="1600" dirty="0"/>
              <a:t> = -353 </a:t>
            </a:r>
            <a:r>
              <a:rPr lang="en-US" sz="1600" dirty="0" err="1"/>
              <a:t>lb</a:t>
            </a:r>
            <a:endParaRPr lang="en-US" sz="1600" dirty="0"/>
          </a:p>
          <a:p>
            <a:pPr marL="0" indent="0">
              <a:spcBef>
                <a:spcPts val="0"/>
              </a:spcBef>
              <a:buNone/>
            </a:pPr>
            <a:endParaRPr lang="en-US" sz="1600" dirty="0"/>
          </a:p>
          <a:p>
            <a:pPr marL="0" indent="0">
              <a:spcBef>
                <a:spcPts val="0"/>
              </a:spcBef>
              <a:buNone/>
            </a:pPr>
            <a:r>
              <a:rPr lang="en-US" sz="1600" dirty="0"/>
              <a:t>	-</a:t>
            </a:r>
            <a:r>
              <a:rPr lang="en-US" sz="1600" i="1" dirty="0"/>
              <a:t>M</a:t>
            </a:r>
            <a:r>
              <a:rPr lang="en-US" sz="1600" dirty="0"/>
              <a:t> + 653(12 - </a:t>
            </a:r>
            <a:r>
              <a:rPr lang="en-US" sz="1600" i="1" dirty="0"/>
              <a:t>x </a:t>
            </a:r>
            <a:r>
              <a:rPr lang="en-US" sz="1600" dirty="0"/>
              <a:t>- 2) - 300(12 - </a:t>
            </a:r>
            <a:r>
              <a:rPr lang="en-US" sz="1600" i="1" dirty="0"/>
              <a:t>x</a:t>
            </a:r>
            <a:r>
              <a:rPr lang="en-US" sz="1600" dirty="0"/>
              <a:t>) = 0	</a:t>
            </a:r>
            <a:r>
              <a:rPr lang="en-US" sz="1600" i="1" dirty="0"/>
              <a:t>M</a:t>
            </a:r>
            <a:r>
              <a:rPr lang="en-US" sz="1600" dirty="0"/>
              <a:t> = 2930 - 353</a:t>
            </a:r>
            <a:r>
              <a:rPr lang="en-US" sz="1600" i="1" dirty="0"/>
              <a:t>x</a:t>
            </a:r>
          </a:p>
          <a:p>
            <a:pPr marL="0" indent="0">
              <a:spcBef>
                <a:spcPts val="0"/>
              </a:spcBef>
              <a:buNone/>
            </a:pPr>
            <a:endParaRPr lang="en-US" sz="1600" i="1" dirty="0"/>
          </a:p>
          <a:p>
            <a:pPr marL="0" indent="0">
              <a:spcBef>
                <a:spcPts val="0"/>
              </a:spcBef>
              <a:buNone/>
            </a:pPr>
            <a:endParaRPr lang="en-US" sz="1600" i="1" dirty="0"/>
          </a:p>
          <a:p>
            <a:pPr marL="0" indent="0">
              <a:spcBef>
                <a:spcPts val="0"/>
              </a:spcBef>
              <a:buNone/>
            </a:pPr>
            <a:endParaRPr lang="en-US" sz="1600" i="1" dirty="0"/>
          </a:p>
          <a:p>
            <a:pPr marL="0" indent="0">
              <a:spcBef>
                <a:spcPts val="0"/>
              </a:spcBef>
              <a:buNone/>
            </a:pPr>
            <a:endParaRPr lang="en-US" sz="1600" i="1" dirty="0"/>
          </a:p>
          <a:p>
            <a:pPr>
              <a:spcBef>
                <a:spcPts val="0"/>
              </a:spcBef>
            </a:pPr>
            <a:r>
              <a:rPr lang="en-US" dirty="0"/>
              <a:t>Fourth Beam Segment:  10 &lt; </a:t>
            </a:r>
            <a:r>
              <a:rPr lang="en-US" i="1" dirty="0"/>
              <a:t>x</a:t>
            </a:r>
            <a:r>
              <a:rPr lang="en-US" dirty="0"/>
              <a:t> &lt; 12 </a:t>
            </a:r>
            <a:r>
              <a:rPr lang="en-US" dirty="0" err="1"/>
              <a:t>ft</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159339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54095" y="3363030"/>
            <a:ext cx="1137693" cy="1645747"/>
          </a:xfrm>
          <a:prstGeom prst="rect">
            <a:avLst/>
          </a:prstGeom>
        </p:spPr>
      </p:pic>
      <p:pic>
        <p:nvPicPr>
          <p:cNvPr id="9" name="Picture 8"/>
          <p:cNvPicPr>
            <a:picLocks noChangeAspect="1"/>
          </p:cNvPicPr>
          <p:nvPr/>
        </p:nvPicPr>
        <p:blipFill rotWithShape="1">
          <a:blip r:embed="rId4">
            <a:clrChange>
              <a:clrFrom>
                <a:srgbClr val="FFFFFF"/>
              </a:clrFrom>
              <a:clrTo>
                <a:srgbClr val="FFFFFF">
                  <a:alpha val="0"/>
                </a:srgbClr>
              </a:clrTo>
            </a:clrChange>
          </a:blip>
          <a:srcRect r="84263" b="74601"/>
          <a:stretch/>
        </p:blipFill>
        <p:spPr>
          <a:xfrm>
            <a:off x="838200" y="1872147"/>
            <a:ext cx="935367" cy="306457"/>
          </a:xfrm>
          <a:prstGeom prst="rect">
            <a:avLst/>
          </a:prstGeom>
        </p:spPr>
      </p:pic>
      <p:pic>
        <p:nvPicPr>
          <p:cNvPr id="10" name="Picture 9"/>
          <p:cNvPicPr>
            <a:picLocks noChangeAspect="1"/>
          </p:cNvPicPr>
          <p:nvPr/>
        </p:nvPicPr>
        <p:blipFill rotWithShape="1">
          <a:blip r:embed="rId4">
            <a:clrChange>
              <a:clrFrom>
                <a:srgbClr val="FFFFFF"/>
              </a:clrFrom>
              <a:clrTo>
                <a:srgbClr val="FFFFFF">
                  <a:alpha val="0"/>
                </a:srgbClr>
              </a:clrTo>
            </a:clrChange>
          </a:blip>
          <a:srcRect t="39879" r="84263" b="33415"/>
          <a:stretch/>
        </p:blipFill>
        <p:spPr>
          <a:xfrm>
            <a:off x="838199" y="2325300"/>
            <a:ext cx="935367" cy="32222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 y="4005885"/>
            <a:ext cx="5943600" cy="661435"/>
          </a:xfrm>
          <a:prstGeom prst="rect">
            <a:avLst/>
          </a:prstGeom>
        </p:spPr>
      </p:pic>
    </p:spTree>
    <p:extLst>
      <p:ext uri="{BB962C8B-B14F-4D97-AF65-F5344CB8AC3E}">
        <p14:creationId xmlns:p14="http://schemas.microsoft.com/office/powerpoint/2010/main" val="8163178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5/7 – Sample Problem 5/15 (6 of 6)</a:t>
            </a:r>
          </a:p>
        </p:txBody>
      </p:sp>
      <p:sp>
        <p:nvSpPr>
          <p:cNvPr id="3" name="Content Placeholder 2"/>
          <p:cNvSpPr>
            <a:spLocks noGrp="1"/>
          </p:cNvSpPr>
          <p:nvPr>
            <p:ph idx="1"/>
          </p:nvPr>
        </p:nvSpPr>
        <p:spPr>
          <a:xfrm>
            <a:off x="838200" y="1361588"/>
            <a:ext cx="10515600" cy="5288594"/>
          </a:xfrm>
        </p:spPr>
        <p:txBody>
          <a:bodyPr>
            <a:normAutofit/>
          </a:bodyPr>
          <a:lstStyle/>
          <a:p>
            <a:r>
              <a:rPr lang="en-US" i="1" dirty="0"/>
              <a:t>V</a:t>
            </a:r>
            <a:r>
              <a:rPr lang="en-US" dirty="0"/>
              <a:t> and </a:t>
            </a:r>
            <a:r>
              <a:rPr lang="en-US" i="1" dirty="0"/>
              <a:t>M</a:t>
            </a:r>
            <a:r>
              <a:rPr lang="en-US" dirty="0"/>
              <a:t> Diagrams</a:t>
            </a:r>
          </a:p>
        </p:txBody>
      </p:sp>
      <p:grpSp>
        <p:nvGrpSpPr>
          <p:cNvPr id="6" name="Group 5"/>
          <p:cNvGrpSpPr/>
          <p:nvPr/>
        </p:nvGrpSpPr>
        <p:grpSpPr>
          <a:xfrm>
            <a:off x="8064659" y="1189752"/>
            <a:ext cx="3553792" cy="5566993"/>
            <a:chOff x="8064659" y="1189752"/>
            <a:chExt cx="3553792" cy="5566993"/>
          </a:xfrm>
        </p:grpSpPr>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189752"/>
              <a:ext cx="3200400" cy="159339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4659" y="2730929"/>
              <a:ext cx="3553792" cy="4025816"/>
            </a:xfrm>
            <a:prstGeom prst="rect">
              <a:avLst/>
            </a:prstGeom>
          </p:spPr>
        </p:pic>
      </p:grpSp>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6370"/>
            <a:ext cx="5943600" cy="3086010"/>
          </a:xfrm>
          <a:prstGeom prst="rect">
            <a:avLst/>
          </a:prstGeom>
        </p:spPr>
      </p:pic>
    </p:spTree>
    <p:extLst>
      <p:ext uri="{BB962C8B-B14F-4D97-AF65-F5344CB8AC3E}">
        <p14:creationId xmlns:p14="http://schemas.microsoft.com/office/powerpoint/2010/main" val="897371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Flexible Cables</a:t>
            </a:r>
          </a:p>
        </p:txBody>
      </p:sp>
      <p:sp>
        <p:nvSpPr>
          <p:cNvPr id="3" name="Content Placeholder 2"/>
          <p:cNvSpPr>
            <a:spLocks noGrp="1"/>
          </p:cNvSpPr>
          <p:nvPr>
            <p:ph idx="1"/>
          </p:nvPr>
        </p:nvSpPr>
        <p:spPr>
          <a:xfrm>
            <a:off x="838200" y="1361588"/>
            <a:ext cx="10515600" cy="5496412"/>
          </a:xfrm>
        </p:spPr>
        <p:txBody>
          <a:bodyPr/>
          <a:lstStyle/>
          <a:p>
            <a:r>
              <a:rPr lang="en-US" dirty="0"/>
              <a:t>Introduction</a:t>
            </a:r>
          </a:p>
          <a:p>
            <a:endParaRPr lang="en-US" dirty="0"/>
          </a:p>
          <a:p>
            <a:r>
              <a:rPr lang="en-US" dirty="0"/>
              <a:t>Examples</a:t>
            </a:r>
          </a:p>
          <a:p>
            <a:endParaRPr lang="en-US" dirty="0"/>
          </a:p>
          <a:p>
            <a:r>
              <a:rPr lang="en-US" dirty="0"/>
              <a:t>Parameters of Importance</a:t>
            </a:r>
          </a:p>
          <a:p>
            <a:pPr lvl="1">
              <a:spcAft>
                <a:spcPts val="1200"/>
              </a:spcAft>
            </a:pPr>
            <a:r>
              <a:rPr lang="en-US" dirty="0"/>
              <a:t>Tension</a:t>
            </a:r>
          </a:p>
          <a:p>
            <a:pPr lvl="1">
              <a:spcAft>
                <a:spcPts val="1200"/>
              </a:spcAft>
            </a:pPr>
            <a:r>
              <a:rPr lang="en-US" dirty="0"/>
              <a:t>Span</a:t>
            </a:r>
          </a:p>
          <a:p>
            <a:pPr lvl="1">
              <a:spcAft>
                <a:spcPts val="1200"/>
              </a:spcAft>
            </a:pPr>
            <a:r>
              <a:rPr lang="en-US" dirty="0"/>
              <a:t>Sag</a:t>
            </a:r>
          </a:p>
          <a:p>
            <a:pPr lvl="1">
              <a:spcAft>
                <a:spcPts val="1200"/>
              </a:spcAft>
            </a:pPr>
            <a:r>
              <a:rPr lang="en-US" dirty="0"/>
              <a:t>Length</a:t>
            </a:r>
          </a:p>
          <a:p>
            <a:pPr lvl="1">
              <a:spcAft>
                <a:spcPts val="1200"/>
              </a:spcAft>
            </a:pPr>
            <a:r>
              <a:rPr lang="en-US" dirty="0"/>
              <a:t>Load Intensity</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150862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3638551"/>
            <a:ext cx="2971800" cy="1941515"/>
          </a:xfrm>
          <a:prstGeom prst="rect">
            <a:avLst/>
          </a:prstGeom>
        </p:spPr>
      </p:pic>
    </p:spTree>
    <p:extLst>
      <p:ext uri="{BB962C8B-B14F-4D97-AF65-F5344CB8AC3E}">
        <p14:creationId xmlns:p14="http://schemas.microsoft.com/office/powerpoint/2010/main" val="4555592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General Relationships (1 of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588"/>
                <a:ext cx="10515600" cy="5210662"/>
              </a:xfrm>
            </p:spPr>
            <p:txBody>
              <a:bodyPr/>
              <a:lstStyle/>
              <a:p>
                <a:r>
                  <a:rPr lang="en-US" dirty="0"/>
                  <a:t>Variable and Continuous Load, </a:t>
                </a:r>
                <a:r>
                  <a:rPr lang="en-US" i="1" dirty="0"/>
                  <a:t>w</a:t>
                </a:r>
                <a:endParaRPr lang="en-US" dirty="0"/>
              </a:p>
              <a:p>
                <a:endParaRPr lang="en-US" dirty="0"/>
              </a:p>
              <a:p>
                <a:endParaRPr lang="en-US" dirty="0"/>
              </a:p>
              <a:p>
                <a:r>
                  <a:rPr lang="en-US" dirty="0"/>
                  <a:t>Resultant, </a:t>
                </a:r>
                <a:r>
                  <a:rPr lang="en-US" i="1" dirty="0"/>
                  <a:t>R</a:t>
                </a:r>
                <a:r>
                  <a:rPr lang="en-US" dirty="0"/>
                  <a:t> = ∫</a:t>
                </a:r>
                <a:r>
                  <a:rPr lang="en-US" i="1" dirty="0"/>
                  <a:t>w dx</a:t>
                </a:r>
                <a:endParaRPr lang="en-US" dirty="0"/>
              </a:p>
              <a:p>
                <a:endParaRPr lang="en-US" dirty="0"/>
              </a:p>
              <a:p>
                <a:endParaRPr lang="en-US" dirty="0"/>
              </a:p>
              <a:p>
                <a:r>
                  <a:rPr lang="en-US" dirty="0"/>
                  <a:t>Location, </a:t>
                </a:r>
                <a:r>
                  <a:rPr lang="en-US" i="1" dirty="0"/>
                  <a:t>R</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 ∫</a:t>
                </a:r>
                <a:r>
                  <a:rPr lang="en-US" i="1" dirty="0" err="1"/>
                  <a:t>xw</a:t>
                </a:r>
                <a:r>
                  <a:rPr lang="en-US" i="1" dirty="0"/>
                  <a:t> dx</a:t>
                </a:r>
              </a:p>
              <a:p>
                <a:endParaRPr lang="en-US" i="1" dirty="0"/>
              </a:p>
              <a:p>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588"/>
                <a:ext cx="10515600" cy="5210662"/>
              </a:xfrm>
              <a:blipFill>
                <a:blip r:embed="rId2"/>
                <a:stretch>
                  <a:fillRect l="-1043" t="-1988"/>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194151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3629325"/>
            <a:ext cx="2514600" cy="2703922"/>
          </a:xfrm>
          <a:prstGeom prst="rect">
            <a:avLst/>
          </a:prstGeom>
        </p:spPr>
      </p:pic>
    </p:spTree>
    <p:extLst>
      <p:ext uri="{BB962C8B-B14F-4D97-AF65-F5344CB8AC3E}">
        <p14:creationId xmlns:p14="http://schemas.microsoft.com/office/powerpoint/2010/main" val="2569684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5/8 – General Relationships (2 of 3)</a:t>
            </a:r>
          </a:p>
        </p:txBody>
      </p:sp>
      <p:sp>
        <p:nvSpPr>
          <p:cNvPr id="3" name="Content Placeholder 2"/>
          <p:cNvSpPr>
            <a:spLocks noGrp="1"/>
          </p:cNvSpPr>
          <p:nvPr>
            <p:ph idx="1"/>
          </p:nvPr>
        </p:nvSpPr>
        <p:spPr>
          <a:xfrm>
            <a:off x="838200" y="1361588"/>
            <a:ext cx="10515600" cy="5451962"/>
          </a:xfrm>
        </p:spPr>
        <p:txBody>
          <a:bodyPr/>
          <a:lstStyle/>
          <a:p>
            <a:r>
              <a:rPr lang="en-US" dirty="0"/>
              <a:t>Equilibrium of a Cable Segment</a:t>
            </a:r>
          </a:p>
          <a:p>
            <a:endParaRPr lang="en-US" dirty="0"/>
          </a:p>
          <a:p>
            <a:endParaRPr lang="en-US" dirty="0"/>
          </a:p>
          <a:p>
            <a:r>
              <a:rPr lang="en-US" dirty="0"/>
              <a:t>Trigonometric and Small-Angle Substitutions</a:t>
            </a:r>
          </a:p>
          <a:p>
            <a:pPr marL="457200" lvl="1" indent="0">
              <a:buNone/>
            </a:pPr>
            <a:endParaRPr lang="en-US" dirty="0"/>
          </a:p>
          <a:p>
            <a:endParaRPr lang="en-US" dirty="0"/>
          </a:p>
          <a:p>
            <a:endParaRPr lang="en-US" dirty="0"/>
          </a:p>
          <a:p>
            <a:r>
              <a:rPr lang="en-US" dirty="0"/>
              <a:t>Result</a:t>
            </a:r>
          </a:p>
          <a:p>
            <a:endParaRPr lang="en-US" dirty="0"/>
          </a:p>
          <a:p>
            <a:pPr lvl="1"/>
            <a:endParaRPr lang="en-US" dirty="0"/>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2703922"/>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078129973"/>
              </p:ext>
            </p:extLst>
          </p:nvPr>
        </p:nvGraphicFramePr>
        <p:xfrm>
          <a:off x="1187450" y="1830388"/>
          <a:ext cx="4908550" cy="1149350"/>
        </p:xfrm>
        <a:graphic>
          <a:graphicData uri="http://schemas.openxmlformats.org/presentationml/2006/ole">
            <mc:AlternateContent xmlns:mc="http://schemas.openxmlformats.org/markup-compatibility/2006">
              <mc:Choice xmlns:v="urn:schemas-microsoft-com:vml" Requires="v">
                <p:oleObj spid="_x0000_s12336" name="Equation" r:id="rId4" imgW="3149280" imgH="736560" progId="Equation.DSMT4">
                  <p:embed/>
                </p:oleObj>
              </mc:Choice>
              <mc:Fallback>
                <p:oleObj name="Equation" r:id="rId4" imgW="3149280" imgH="736560" progId="Equation.DSMT4">
                  <p:embed/>
                  <p:pic>
                    <p:nvPicPr>
                      <p:cNvPr id="0" name=""/>
                      <p:cNvPicPr/>
                      <p:nvPr/>
                    </p:nvPicPr>
                    <p:blipFill>
                      <a:blip r:embed="rId5"/>
                      <a:stretch>
                        <a:fillRect/>
                      </a:stretch>
                    </p:blipFill>
                    <p:spPr>
                      <a:xfrm>
                        <a:off x="1187450" y="1830388"/>
                        <a:ext cx="4908550" cy="11493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90114365"/>
              </p:ext>
            </p:extLst>
          </p:nvPr>
        </p:nvGraphicFramePr>
        <p:xfrm>
          <a:off x="1146969" y="3524800"/>
          <a:ext cx="3859213" cy="1125538"/>
        </p:xfrm>
        <a:graphic>
          <a:graphicData uri="http://schemas.openxmlformats.org/presentationml/2006/ole">
            <mc:AlternateContent xmlns:mc="http://schemas.openxmlformats.org/markup-compatibility/2006">
              <mc:Choice xmlns:v="urn:schemas-microsoft-com:vml" Requires="v">
                <p:oleObj spid="_x0000_s12337" name="Equation" r:id="rId6" imgW="2476440" imgH="723600" progId="Equation.DSMT4">
                  <p:embed/>
                </p:oleObj>
              </mc:Choice>
              <mc:Fallback>
                <p:oleObj name="Equation" r:id="rId6" imgW="2476440" imgH="723600" progId="Equation.DSMT4">
                  <p:embed/>
                  <p:pic>
                    <p:nvPicPr>
                      <p:cNvPr id="4" name="Object 3"/>
                      <p:cNvPicPr/>
                      <p:nvPr/>
                    </p:nvPicPr>
                    <p:blipFill>
                      <a:blip r:embed="rId7"/>
                      <a:stretch>
                        <a:fillRect/>
                      </a:stretch>
                    </p:blipFill>
                    <p:spPr>
                      <a:xfrm>
                        <a:off x="1146969" y="3524800"/>
                        <a:ext cx="3859213" cy="112553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49735320"/>
              </p:ext>
            </p:extLst>
          </p:nvPr>
        </p:nvGraphicFramePr>
        <p:xfrm>
          <a:off x="1187450" y="5408613"/>
          <a:ext cx="2732088" cy="989012"/>
        </p:xfrm>
        <a:graphic>
          <a:graphicData uri="http://schemas.openxmlformats.org/presentationml/2006/ole">
            <mc:AlternateContent xmlns:mc="http://schemas.openxmlformats.org/markup-compatibility/2006">
              <mc:Choice xmlns:v="urn:schemas-microsoft-com:vml" Requires="v">
                <p:oleObj spid="_x0000_s12338" name="Equation" r:id="rId8" imgW="1752480" imgH="634680" progId="Equation.DSMT4">
                  <p:embed/>
                </p:oleObj>
              </mc:Choice>
              <mc:Fallback>
                <p:oleObj name="Equation" r:id="rId8" imgW="1752480" imgH="634680" progId="Equation.DSMT4">
                  <p:embed/>
                  <p:pic>
                    <p:nvPicPr>
                      <p:cNvPr id="4" name="Object 3"/>
                      <p:cNvPicPr/>
                      <p:nvPr/>
                    </p:nvPicPr>
                    <p:blipFill>
                      <a:blip r:embed="rId9"/>
                      <a:stretch>
                        <a:fillRect/>
                      </a:stretch>
                    </p:blipFill>
                    <p:spPr>
                      <a:xfrm>
                        <a:off x="1187450" y="5408613"/>
                        <a:ext cx="2732088" cy="989012"/>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5" name="TextBox 4"/>
              <p:cNvSpPr txBox="1"/>
              <p:nvPr/>
            </p:nvSpPr>
            <p:spPr>
              <a:xfrm>
                <a:off x="6172887" y="3542342"/>
                <a:ext cx="1294713" cy="11079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func>
                    </m:oMath>
                  </m:oMathPara>
                </a14:m>
                <a:endParaRPr lang="en-US" b="0" dirty="0" smtClean="0"/>
              </a:p>
              <a:p>
                <a:endParaRPr lang="en-US" b="0" dirty="0" smtClean="0"/>
              </a:p>
              <a:p>
                <a:endParaRPr lang="en-US" b="0" dirty="0" smtClean="0"/>
              </a:p>
              <a:p>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≅1</m:t>
                          </m:r>
                        </m:e>
                      </m:func>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6172887" y="3542342"/>
                <a:ext cx="1294713" cy="1107996"/>
              </a:xfrm>
              <a:prstGeom prst="rect">
                <a:avLst/>
              </a:prstGeom>
              <a:blipFill>
                <a:blip r:embed="rId10"/>
                <a:stretch>
                  <a:fillRect l="-1415" r="-943" b="-1099"/>
                </a:stretch>
              </a:blipFill>
            </p:spPr>
            <p:txBody>
              <a:bodyPr/>
              <a:lstStyle/>
              <a:p>
                <a:r>
                  <a:rPr lang="en-US">
                    <a:noFill/>
                  </a:rPr>
                  <a:t> </a:t>
                </a:r>
              </a:p>
            </p:txBody>
          </p:sp>
        </mc:Fallback>
      </mc:AlternateContent>
    </p:spTree>
    <p:extLst>
      <p:ext uri="{BB962C8B-B14F-4D97-AF65-F5344CB8AC3E}">
        <p14:creationId xmlns:p14="http://schemas.microsoft.com/office/powerpoint/2010/main" val="2392100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3308</TotalTime>
  <Words>5909</Words>
  <Application>Microsoft Office PowerPoint</Application>
  <PresentationFormat>Widescreen</PresentationFormat>
  <Paragraphs>861</Paragraphs>
  <Slides>143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143</vt:i4>
      </vt:variant>
    </vt:vector>
  </HeadingPairs>
  <TitlesOfParts>
    <vt:vector size="153" baseType="lpstr">
      <vt:lpstr>Arial</vt:lpstr>
      <vt:lpstr>Calibri</vt:lpstr>
      <vt:lpstr>Calibri Light</vt:lpstr>
      <vt:lpstr>Cambria Math</vt:lpstr>
      <vt:lpstr>Source Sans Pro</vt:lpstr>
      <vt:lpstr>STIX Two Math</vt:lpstr>
      <vt:lpstr>Times New Roman</vt:lpstr>
      <vt:lpstr>Office Theme</vt:lpstr>
      <vt:lpstr>Equation</vt:lpstr>
      <vt:lpstr>MathType 7.0 Equation</vt:lpstr>
      <vt:lpstr>CHAPTER 5 DISTRIBUTED FORCES</vt:lpstr>
      <vt:lpstr>Article 5/1  Introduction</vt:lpstr>
      <vt:lpstr>Article 5/1 – Categories of Distributed Forces (1 of 3)</vt:lpstr>
      <vt:lpstr>Article 5/1 – Categories of Distributed Forces (2 of 3)</vt:lpstr>
      <vt:lpstr>Article 5/1 – Categories of Distributed Forces (3 of 3)</vt:lpstr>
      <vt:lpstr>Article 5/2  Center of Mass</vt:lpstr>
      <vt:lpstr>Article 5/2 – Determining the Center of Gravity (1 of 3)</vt:lpstr>
      <vt:lpstr>Article 5/2 – Determining the Center of Gravity (2 of 3)</vt:lpstr>
      <vt:lpstr>Article 5/2 – Determining the Center of Gravity (3 of 3)</vt:lpstr>
      <vt:lpstr>Article 5/2 – Center of Mass versus Center of Gravity</vt:lpstr>
      <vt:lpstr>Article 5/2 – Comments about the Center of Mass</vt:lpstr>
      <vt:lpstr>Article 5/3  Centroids of Lines, Areas, and Volumes</vt:lpstr>
      <vt:lpstr>Article 5/3 – Centroids (cont.) </vt:lpstr>
      <vt:lpstr>Article 5/3 – Choice of Element for Integration (1 of 6)</vt:lpstr>
      <vt:lpstr>Article 5/3 – Choice of Element for Integration (2 of 6)</vt:lpstr>
      <vt:lpstr>Article 5/3 – Choice of Element for Integration (3 of 6)</vt:lpstr>
      <vt:lpstr>Article 5/3 – Choice of Element for Integration (4 of 6)</vt:lpstr>
      <vt:lpstr>Article 5/3 – Choice of Element for Integration (5 of 6)</vt:lpstr>
      <vt:lpstr>Article 5/3 – Choice of Element for Integration (6 of 6)</vt:lpstr>
      <vt:lpstr>Article 5/3 – Sample Problem 5/1 (1 of 2)</vt:lpstr>
      <vt:lpstr>Article 5/3 – Sample Problem 5/1 (2 of 2)</vt:lpstr>
      <vt:lpstr>Article 5/3 – Sample Problem 5/2 (1 of 2)</vt:lpstr>
      <vt:lpstr>Article 5/3 – Sample Problem 5/2 (2 of 2)</vt:lpstr>
      <vt:lpstr>Article 5/3 – Sample Problem 5/3 (1 of 3)</vt:lpstr>
      <vt:lpstr>Article 5/3 – Sample Problem 5/3 (2 of 3)</vt:lpstr>
      <vt:lpstr>Article 5/3 – Sample Problem 5/3 (3 of 3)</vt:lpstr>
      <vt:lpstr>Article 5/3 – Sample Problem 5/4 (1 of 3)</vt:lpstr>
      <vt:lpstr>Article 5/3 – Sample Problem 5/4 (2 of 3)</vt:lpstr>
      <vt:lpstr>Article 5/3 – Sample Problem 5/4 (3 of 3)</vt:lpstr>
      <vt:lpstr>Article 5/3 – Sample Problem 5/5 (1 of 4)</vt:lpstr>
      <vt:lpstr>Article 5/3 – Sample Problem 5/5 (2 of 4)</vt:lpstr>
      <vt:lpstr>Article 5/3 – Sample Problem 5/5 (3 of 4)</vt:lpstr>
      <vt:lpstr>Article 5/3 – Sample Problem 5/5 (4 of 4)</vt:lpstr>
      <vt:lpstr>Article 5/4  Composite Bodies and Figures; Approximations</vt:lpstr>
      <vt:lpstr>Article 5/4 – Comments about Composite Bodies</vt:lpstr>
      <vt:lpstr>Article 5/4 – An Approximation Method</vt:lpstr>
      <vt:lpstr>Article 5/4 – Irregular Volumes</vt:lpstr>
      <vt:lpstr>Article 5/4 – Centroids of Common Shapes (1 of 6)</vt:lpstr>
      <vt:lpstr>Article 5/4 – Centroids of Common Shapes (2 of 6)</vt:lpstr>
      <vt:lpstr>Article 5/4 – Centroids of Common Shapes (3 of 6)</vt:lpstr>
      <vt:lpstr>Article 5/4 – Centroids of Common Shapes (4 of 6)</vt:lpstr>
      <vt:lpstr>Article 5/4 – Centroids of Common Shapes (5 of 6)</vt:lpstr>
      <vt:lpstr>Article 5/4 – Centroids of Common Shapes (6 of 6)</vt:lpstr>
      <vt:lpstr>Article 5/4 – Sample Problem 5/6 (1 of 3)</vt:lpstr>
      <vt:lpstr>Article 5/4 – Sample Problem 5/6 (2 of 3)</vt:lpstr>
      <vt:lpstr>Article 5/4 – Sample Problem 5/6 (2 of 3)</vt:lpstr>
      <vt:lpstr>Article 5/4 – Sample Problem 5/7 (1 of 2)</vt:lpstr>
      <vt:lpstr>Article 5/4 – Sample Problem 5/7 (2 of 2)</vt:lpstr>
      <vt:lpstr>Article 5/4 – Sample Problem 5/8 (1 of 4)</vt:lpstr>
      <vt:lpstr>Article 5/4 – Sample Problem 5/8 (2 of 4)</vt:lpstr>
      <vt:lpstr>Article 5/4 – Sample Problem 5/8 (3 of 4)</vt:lpstr>
      <vt:lpstr>Article 5/4 – Sample Problem 5/8 (4 of 4)</vt:lpstr>
      <vt:lpstr>Article 5/5  Theorems of Pappus</vt:lpstr>
      <vt:lpstr>Article 5/5 – Theorems of Pappus (cont.)</vt:lpstr>
      <vt:lpstr>Article 5/5 – Sample Problem 5/9 (1 of 2)</vt:lpstr>
      <vt:lpstr>Article 5/5 – Sample Problem 5/9 (2 of 2)</vt:lpstr>
      <vt:lpstr>Article 5/5 – Sample Problem 5/10 (1 of 2)</vt:lpstr>
      <vt:lpstr>Article 5/5 – Sample Problem 5/10 (2 of 2)</vt:lpstr>
      <vt:lpstr>Article 5/6  Beams – External Effects</vt:lpstr>
      <vt:lpstr>Article 5/6 – Distributed Loads</vt:lpstr>
      <vt:lpstr>Article 5/6 – Types of Distributed Loads (1 of 2)</vt:lpstr>
      <vt:lpstr>Article 5/6 – Types of Distributed Loads (2 of 2)</vt:lpstr>
      <vt:lpstr>Article 5/6 – Sample Problem 5/11 (1 of 2)</vt:lpstr>
      <vt:lpstr>Article 5/6 – Sample Problem 5/11 (2 of 2)</vt:lpstr>
      <vt:lpstr>Article 5/6 – Sample Problem 5/12 (1 of 2)</vt:lpstr>
      <vt:lpstr>Article 5/6 – Sample Problem 5/12 (2 of 2)</vt:lpstr>
      <vt:lpstr>Article 5/7  Beams – Internal Effects</vt:lpstr>
      <vt:lpstr>Article 5/7 – Internal Loads (cont.)</vt:lpstr>
      <vt:lpstr>Article 5/7 – Shear and Bending Explored</vt:lpstr>
      <vt:lpstr>Article 5/7 – Shear-Force and Bending-Moment Diagrams</vt:lpstr>
      <vt:lpstr>Article 5/7 – General Loading, Shear, and Moment Relationships</vt:lpstr>
      <vt:lpstr>Article 5/7 – Relationships between Shear and Loading (1 of 3)</vt:lpstr>
      <vt:lpstr>Article 5/7 – Relationships between Shear and Loading (2 of 3)</vt:lpstr>
      <vt:lpstr>Article 5/7 – Relationships between Shear and Loading (3 of 3)</vt:lpstr>
      <vt:lpstr>Article 5/7 – Relationships between Moment and Loading (1 of 3)</vt:lpstr>
      <vt:lpstr>Article 5/7 – Relationships between Moment and Loading (2 of 3)</vt:lpstr>
      <vt:lpstr>Article 5/7 – Relationships between Moment and Loading (3 of 3)</vt:lpstr>
      <vt:lpstr>Article 5/7 – Effect of a Concentrated Force (1 of 2)</vt:lpstr>
      <vt:lpstr>Article 5/7 – Effect of a Concentrated Force (2 of 2)</vt:lpstr>
      <vt:lpstr>Article 5/7 – Effect of a Concentrated Moment (1 of 2)</vt:lpstr>
      <vt:lpstr>Article 5/7 – Effect of a Concentrated Moment (2 of 2)</vt:lpstr>
      <vt:lpstr>Article 5/7 – Sample Problem 5/13 (1 of 4)</vt:lpstr>
      <vt:lpstr>Article 5/7 – Sample Problem 5/13 (2 of 4)</vt:lpstr>
      <vt:lpstr>Article 5/7 – Sample Problem 5/13 (3 of 4)</vt:lpstr>
      <vt:lpstr>Article 5/7 – Sample Problem 5/13 (4 of 4)</vt:lpstr>
      <vt:lpstr>Article 5/7 – Sample Problem 5/14 (1 of 5)</vt:lpstr>
      <vt:lpstr>Article 5/7 – Sample Problem 5/14 (2 of 5)</vt:lpstr>
      <vt:lpstr>Article 5/7 – Sample Problem 5/14 (3 of 5)</vt:lpstr>
      <vt:lpstr>Article 5/7 – Sample Problem 5/14 (4 of 5)</vt:lpstr>
      <vt:lpstr>Article 5/7 – Sample Problem 5/14 (5 of 5)</vt:lpstr>
      <vt:lpstr>Article 5/7 – Sample Problem 5/15 (1 of 6)</vt:lpstr>
      <vt:lpstr>Article 5/7 – Sample Problem 5/15 (2 of 6)</vt:lpstr>
      <vt:lpstr>Article 5/7 – Sample Problem 5/15 (3 of 6)</vt:lpstr>
      <vt:lpstr>Article 5/7 – Sample Problem 5/15 (4 of 6)</vt:lpstr>
      <vt:lpstr>Article 5/7 – Sample Problem 5/15 (5 of 6)</vt:lpstr>
      <vt:lpstr>Article 5/7 – Sample Problem 5/15 (6 of 6)</vt:lpstr>
      <vt:lpstr>Article 5/8  Flexible Cables</vt:lpstr>
      <vt:lpstr>Article 5/8 – General Relationships (1 of 3)</vt:lpstr>
      <vt:lpstr>Article 5/8 – General Relationships (2 of 3)</vt:lpstr>
      <vt:lpstr>Article 5/8 – General Relationships (3 of 3)</vt:lpstr>
      <vt:lpstr>Article 5/8 – Parabolic Cables (1 of 3)</vt:lpstr>
      <vt:lpstr>Article 5/8 – Parabolic Cables (2 of 3)</vt:lpstr>
      <vt:lpstr>Article 5/8 – Parabolic Cables (3 of 3)</vt:lpstr>
      <vt:lpstr>Article 5/8 – Catenary Cables (1 of 3)</vt:lpstr>
      <vt:lpstr>Article 5/8 – Catenary Cables (2 of 3)</vt:lpstr>
      <vt:lpstr>Article 5/8 – Catenary Cables (3 of 3)</vt:lpstr>
      <vt:lpstr>Article 5/8 – Sample Problem 5/16 (1 of 2) </vt:lpstr>
      <vt:lpstr>Article 5/8 – Sample Problem 5/16 (2 of 2) </vt:lpstr>
      <vt:lpstr>Article 5/8 – Sample Problem 5/17 (1 of 3) </vt:lpstr>
      <vt:lpstr>Article 5/8 – Sample Problem 5/17 (2 of 3) </vt:lpstr>
      <vt:lpstr>Article 5/8 – Sample Problem 5/17 (3 of 3) </vt:lpstr>
      <vt:lpstr>Article 5/8 – Sample Problem 5/18 (1 of 3) </vt:lpstr>
      <vt:lpstr>Article 5/8 – Sample Problem 5/18 (2 of 3) </vt:lpstr>
      <vt:lpstr>Article 5/8 – Sample Problem 5/18 (3 of 3) </vt:lpstr>
      <vt:lpstr>Article 5/9  Fluid Statics</vt:lpstr>
      <vt:lpstr>Article 5/9 – Fluid Pressure at a Point (1 of 3)</vt:lpstr>
      <vt:lpstr>Article 5/9 – Fluid Pressure at a Point (2 of 3)</vt:lpstr>
      <vt:lpstr>Article 5/9 – Atmospheric, Absolute, and Gage Pressure</vt:lpstr>
      <vt:lpstr>Article 5/9 – Units of Pressure</vt:lpstr>
      <vt:lpstr>Article 5/9 – Hydrostatic Pressure on Submerged Rectangular Surfaces (1 of 4)</vt:lpstr>
      <vt:lpstr>Article 5/9 – Hydrostatic Pressure on Submerged Rectangular Surfaces (2 of 4)</vt:lpstr>
      <vt:lpstr>Article 5/9 – Hydrostatic Pressure on Submerged Rectangular Surfaces (3 of 4)</vt:lpstr>
      <vt:lpstr>Article 5/9 – Hydrostatic Pressure on Submerged Rectangular Surfaces (4 of 4)</vt:lpstr>
      <vt:lpstr>Article 5/9 – Hydrostatic Pressure on Submerged Cylindrical Surfaces (1 of 2)</vt:lpstr>
      <vt:lpstr>Article 5/9 – Hydrostatic Pressure on Submerged Cylindrical Surfaces (2 of 2)</vt:lpstr>
      <vt:lpstr>Article 5/9 – Hydrostatic Pressure on Submerged Irregular Flat Surfaces (1 of 2)</vt:lpstr>
      <vt:lpstr>Article 5/9 – Hydrostatic Pressure on Submerged Irregular Flat Surfaces (2 of 2)</vt:lpstr>
      <vt:lpstr>Article 5/9 – Buoyancy (1 of 4)</vt:lpstr>
      <vt:lpstr>Article 5/9 – Buoyancy (2 of 4)</vt:lpstr>
      <vt:lpstr>Article 5/9 – Buoyancy (3 of 4)</vt:lpstr>
      <vt:lpstr>Article 5/9 – Buoyancy (4 of 4)</vt:lpstr>
      <vt:lpstr>Article 5/9 – Sample Problem 5/19 (1 of 2)</vt:lpstr>
      <vt:lpstr>Article 5/9 – Sample Problem 5/19 (2 of 2)</vt:lpstr>
      <vt:lpstr>Article 5/9 – Sample Problem 5/20 (1 of 2)</vt:lpstr>
      <vt:lpstr>Article 5/9 – Sample Problem 5/20 (2 of 2)</vt:lpstr>
      <vt:lpstr>Article 5/9 – Sample Problem 5/21 (1 of 3)</vt:lpstr>
      <vt:lpstr>Article 5/9 – Sample Problem 5/21 (2 of 3)</vt:lpstr>
      <vt:lpstr>Article 5/9 – Sample Problem 5/21 (3 of 3)</vt:lpstr>
      <vt:lpstr>Article 5/9 – Sample Problem 5/22 (1 of 3)</vt:lpstr>
      <vt:lpstr>Article 5/9 – Sample Problem 5/22 (2 of 3)</vt:lpstr>
      <vt:lpstr>Article 5/9 – Sample Problem 5/22 (3 of 3)</vt:lpstr>
      <vt:lpstr>Article 5/9 – Sample Problem 5/23 (1 of 2)</vt:lpstr>
      <vt:lpstr>Article 5/9 – Sample Problem 5/23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Bolton, Jeff</cp:lastModifiedBy>
  <cp:revision>204</cp:revision>
  <dcterms:created xsi:type="dcterms:W3CDTF">2018-02-20T02:32:50Z</dcterms:created>
  <dcterms:modified xsi:type="dcterms:W3CDTF">2018-08-10T10:21:51Z</dcterms:modified>
</cp:coreProperties>
</file>